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96" r:id="rId3"/>
    <p:sldId id="257" r:id="rId5"/>
    <p:sldId id="258" r:id="rId6"/>
    <p:sldId id="320" r:id="rId7"/>
    <p:sldId id="274" r:id="rId8"/>
    <p:sldId id="321" r:id="rId9"/>
    <p:sldId id="275" r:id="rId10"/>
    <p:sldId id="323" r:id="rId11"/>
    <p:sldId id="324" r:id="rId12"/>
    <p:sldId id="325" r:id="rId13"/>
    <p:sldId id="276" r:id="rId14"/>
    <p:sldId id="263" r:id="rId15"/>
    <p:sldId id="326" r:id="rId16"/>
    <p:sldId id="327" r:id="rId17"/>
    <p:sldId id="328" r:id="rId18"/>
    <p:sldId id="329" r:id="rId19"/>
    <p:sldId id="330" r:id="rId20"/>
    <p:sldId id="331" r:id="rId21"/>
    <p:sldId id="332" r:id="rId22"/>
    <p:sldId id="333" r:id="rId23"/>
    <p:sldId id="334" r:id="rId24"/>
    <p:sldId id="335" r:id="rId25"/>
    <p:sldId id="336" r:id="rId26"/>
    <p:sldId id="278" r:id="rId27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2" userDrawn="1">
          <p15:clr>
            <a:srgbClr val="A4A3A4"/>
          </p15:clr>
        </p15:guide>
        <p15:guide id="2" pos="38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23371"/>
    <a:srgbClr val="B5E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144" y="42"/>
      </p:cViewPr>
      <p:guideLst>
        <p:guide orient="horz" pos="2172"/>
        <p:guide pos="38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gs" Target="tags/tag14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49894-7647-4CE5-AF4D-B12CDEA174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E15A3D-AC12-45B6-9F3F-5CD0988965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E0B4-7575-435C-8F1E-A9CD501E25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3FFD9-3192-4DF6-8394-CDA0E823F4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感谢您</a:t>
            </a:r>
            <a:r>
              <a:rPr kumimoji="0" lang="zh-CN" altLang="en-US" sz="3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下载平台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上提供的</a:t>
            </a:r>
            <a:r>
              <a:rPr kumimoji="0" lang="en-US" altLang="zh-CN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PPT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作品，为了您</a:t>
            </a:r>
            <a:r>
              <a:rPr kumimoji="0" lang="zh-CN" altLang="en-US" sz="3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和以及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原创作者的利益，请勿复制、传播、销售，否则将承担法律责任</a:t>
            </a:r>
            <a:r>
              <a:rPr kumimoji="0" lang="zh-CN" altLang="en-US" sz="3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！将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对作品进行维权，按照传播下载次数进行十倍的索取赔偿！</a:t>
            </a:r>
            <a:endParaRPr kumimoji="0" lang="zh-CN" altLang="en-US" sz="3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ibaotu.com</a:t>
            </a:r>
            <a:endParaRPr kumimoji="0" lang="en-US" altLang="zh-CN" sz="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6.png"/><Relationship Id="rId7" Type="http://schemas.microsoft.com/office/2007/relationships/media" Target="../media/media1.mp3"/><Relationship Id="rId6" Type="http://schemas.openxmlformats.org/officeDocument/2006/relationships/audio" Target="../media/media1.mp3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.xml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8.xml"/><Relationship Id="rId1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9.xml"/><Relationship Id="rId1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1.xml"/><Relationship Id="rId1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.xml"/><Relationship Id="rId1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3.xml"/><Relationship Id="rId1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843783"/>
            <a:ext cx="7315202" cy="351129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4" y="0"/>
            <a:ext cx="10291011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25" y="807337"/>
            <a:ext cx="5543550" cy="30670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664" y="379524"/>
            <a:ext cx="4700071" cy="6478476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5930900" y="951024"/>
            <a:ext cx="4902200" cy="4902200"/>
          </a:xfrm>
          <a:prstGeom prst="ellipse">
            <a:avLst/>
          </a:prstGeom>
          <a:solidFill>
            <a:schemeClr val="bg1">
              <a:alpha val="83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083" y="380260"/>
            <a:ext cx="2005588" cy="2005588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231792" y="2159418"/>
            <a:ext cx="4246880" cy="132207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8000" dirty="0">
                <a:solidFill>
                  <a:srgbClr val="023371"/>
                </a:solidFill>
                <a:latin typeface="TypeLand 康熙字典體" pitchFamily="50" charset="-120"/>
                <a:ea typeface="TypeLand 康熙字典體" pitchFamily="50" charset="-120"/>
              </a:rPr>
              <a:t>珞珈作业</a:t>
            </a:r>
            <a:endParaRPr lang="zh-CN" altLang="en-US" sz="8000" dirty="0">
              <a:solidFill>
                <a:srgbClr val="023371"/>
              </a:solidFill>
              <a:latin typeface="TypeLand 康熙字典體" pitchFamily="50" charset="-120"/>
              <a:ea typeface="TypeLand 康熙字典體" pitchFamily="50" charset="-120"/>
            </a:endParaRPr>
          </a:p>
        </p:txBody>
      </p:sp>
      <p:pic>
        <p:nvPicPr>
          <p:cNvPr id="25" name="闫东炜 - 夏野与暗恋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241544" y="2587396"/>
            <a:ext cx="487363" cy="487363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677150" y="3665855"/>
            <a:ext cx="300863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solidFill>
                  <a:srgbClr val="023371"/>
                </a:solidFill>
                <a:latin typeface="TypeLand 康熙字典體" pitchFamily="50" charset="-120"/>
                <a:ea typeface="TypeLand 康熙字典體" pitchFamily="50" charset="-120"/>
                <a:sym typeface="+mn-ea"/>
              </a:rPr>
              <a:t>项目成员：高岩、付川恒、吴可凡、杨昊骐、沈洪蔚</a:t>
            </a:r>
            <a:endParaRPr lang="zh-CN" altLang="en-US" sz="2800" dirty="0">
              <a:solidFill>
                <a:srgbClr val="023371"/>
              </a:solidFill>
              <a:latin typeface="TypeLand 康熙字典體" pitchFamily="50" charset="-120"/>
              <a:ea typeface="TypeLand 康熙字典體" pitchFamily="50" charset="-12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23200" y="5255260"/>
            <a:ext cx="2351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rgbClr val="023371"/>
                </a:solidFill>
                <a:latin typeface="TypeLand 康熙字典體" pitchFamily="50" charset="-120"/>
                <a:ea typeface="TypeLand 康熙字典體" pitchFamily="50" charset="-120"/>
                <a:sym typeface="+mn-ea"/>
              </a:rPr>
              <a:t>——2023.6.9</a:t>
            </a:r>
            <a:endParaRPr lang="en-US" altLang="zh-CN" dirty="0">
              <a:solidFill>
                <a:srgbClr val="023371"/>
              </a:solidFill>
              <a:latin typeface="TypeLand 康熙字典體" pitchFamily="50" charset="-120"/>
              <a:ea typeface="TypeLand 康熙字典體" pitchFamily="50" charset="-12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12" grpId="0" bldLvl="0" animBg="1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2100" y="381000"/>
            <a:ext cx="11569700" cy="6134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605" y="3644900"/>
            <a:ext cx="5012104" cy="3340100"/>
          </a:xfrm>
          <a:prstGeom prst="rect">
            <a:avLst/>
          </a:prstGeom>
        </p:spPr>
      </p:pic>
      <p:sp>
        <p:nvSpPr>
          <p:cNvPr id="4" name="Freeform 5"/>
          <p:cNvSpPr/>
          <p:nvPr/>
        </p:nvSpPr>
        <p:spPr bwMode="auto">
          <a:xfrm>
            <a:off x="5005124" y="1024957"/>
            <a:ext cx="2254778" cy="4808086"/>
          </a:xfrm>
          <a:custGeom>
            <a:avLst/>
            <a:gdLst>
              <a:gd name="T0" fmla="*/ 735 w 870"/>
              <a:gd name="T1" fmla="*/ 1859 h 1859"/>
              <a:gd name="T2" fmla="*/ 870 w 870"/>
              <a:gd name="T3" fmla="*/ 1724 h 1859"/>
              <a:gd name="T4" fmla="*/ 870 w 870"/>
              <a:gd name="T5" fmla="*/ 135 h 1859"/>
              <a:gd name="T6" fmla="*/ 735 w 870"/>
              <a:gd name="T7" fmla="*/ 0 h 1859"/>
              <a:gd name="T8" fmla="*/ 136 w 870"/>
              <a:gd name="T9" fmla="*/ 0 h 1859"/>
              <a:gd name="T10" fmla="*/ 1 w 870"/>
              <a:gd name="T11" fmla="*/ 135 h 1859"/>
              <a:gd name="T12" fmla="*/ 0 w 870"/>
              <a:gd name="T13" fmla="*/ 1724 h 1859"/>
              <a:gd name="T14" fmla="*/ 135 w 870"/>
              <a:gd name="T15" fmla="*/ 1859 h 1859"/>
              <a:gd name="T16" fmla="*/ 735 w 870"/>
              <a:gd name="T17" fmla="*/ 1859 h 1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70" h="1859">
                <a:moveTo>
                  <a:pt x="735" y="1859"/>
                </a:moveTo>
                <a:cubicBezTo>
                  <a:pt x="809" y="1859"/>
                  <a:pt x="870" y="1798"/>
                  <a:pt x="870" y="1724"/>
                </a:cubicBezTo>
                <a:cubicBezTo>
                  <a:pt x="870" y="135"/>
                  <a:pt x="870" y="135"/>
                  <a:pt x="870" y="135"/>
                </a:cubicBezTo>
                <a:cubicBezTo>
                  <a:pt x="870" y="60"/>
                  <a:pt x="810" y="0"/>
                  <a:pt x="735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61" y="0"/>
                  <a:pt x="1" y="60"/>
                  <a:pt x="1" y="135"/>
                </a:cubicBezTo>
                <a:cubicBezTo>
                  <a:pt x="0" y="1724"/>
                  <a:pt x="0" y="1724"/>
                  <a:pt x="0" y="1724"/>
                </a:cubicBezTo>
                <a:cubicBezTo>
                  <a:pt x="0" y="1798"/>
                  <a:pt x="61" y="1859"/>
                  <a:pt x="135" y="1859"/>
                </a:cubicBezTo>
                <a:lnTo>
                  <a:pt x="735" y="1859"/>
                </a:lnTo>
                <a:close/>
              </a:path>
            </a:pathLst>
          </a:custGeom>
          <a:noFill/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5912201" y="5248897"/>
            <a:ext cx="437752" cy="437752"/>
          </a:xfrm>
          <a:prstGeom prst="ellipse">
            <a:avLst/>
          </a:prstGeom>
          <a:noFill/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5"/>
          <p:cNvSpPr/>
          <p:nvPr/>
        </p:nvSpPr>
        <p:spPr bwMode="auto">
          <a:xfrm>
            <a:off x="6494913" y="1004863"/>
            <a:ext cx="363119" cy="20094"/>
          </a:xfrm>
          <a:custGeom>
            <a:avLst/>
            <a:gdLst>
              <a:gd name="T0" fmla="*/ 140 w 140"/>
              <a:gd name="T1" fmla="*/ 8 h 8"/>
              <a:gd name="T2" fmla="*/ 140 w 140"/>
              <a:gd name="T3" fmla="*/ 7 h 8"/>
              <a:gd name="T4" fmla="*/ 131 w 140"/>
              <a:gd name="T5" fmla="*/ 0 h 8"/>
              <a:gd name="T6" fmla="*/ 9 w 140"/>
              <a:gd name="T7" fmla="*/ 0 h 8"/>
              <a:gd name="T8" fmla="*/ 0 w 140"/>
              <a:gd name="T9" fmla="*/ 7 h 8"/>
              <a:gd name="T10" fmla="*/ 0 w 140"/>
              <a:gd name="T11" fmla="*/ 8 h 8"/>
              <a:gd name="T12" fmla="*/ 140 w 140"/>
              <a:gd name="T13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0" h="8">
                <a:moveTo>
                  <a:pt x="140" y="8"/>
                </a:moveTo>
                <a:cubicBezTo>
                  <a:pt x="140" y="7"/>
                  <a:pt x="140" y="7"/>
                  <a:pt x="140" y="7"/>
                </a:cubicBezTo>
                <a:cubicBezTo>
                  <a:pt x="140" y="3"/>
                  <a:pt x="136" y="0"/>
                  <a:pt x="131" y="0"/>
                </a:cubicBez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3"/>
                  <a:pt x="0" y="7"/>
                </a:cubicBezTo>
                <a:cubicBezTo>
                  <a:pt x="0" y="8"/>
                  <a:pt x="0" y="8"/>
                  <a:pt x="0" y="8"/>
                </a:cubicBezTo>
                <a:lnTo>
                  <a:pt x="140" y="8"/>
                </a:lnTo>
                <a:close/>
              </a:path>
            </a:pathLst>
          </a:custGeom>
          <a:noFill/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964" y="189762"/>
            <a:ext cx="4700071" cy="6478476"/>
          </a:xfrm>
          <a:prstGeom prst="rect">
            <a:avLst/>
          </a:prstGeom>
        </p:spPr>
      </p:pic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5173048" y="1711006"/>
            <a:ext cx="1917493" cy="3395801"/>
          </a:xfrm>
          <a:prstGeom prst="rect">
            <a:avLst/>
          </a:prstGeom>
          <a:solidFill>
            <a:srgbClr val="B5E0FF">
              <a:alpha val="80000"/>
            </a:srgbClr>
          </a:solidFill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1"/>
          <p:cNvSpPr>
            <a:spLocks noChangeArrowheads="1"/>
          </p:cNvSpPr>
          <p:nvPr/>
        </p:nvSpPr>
        <p:spPr bwMode="auto">
          <a:xfrm>
            <a:off x="5807428" y="1436874"/>
            <a:ext cx="41623" cy="41623"/>
          </a:xfrm>
          <a:prstGeom prst="ellipse">
            <a:avLst/>
          </a:prstGeom>
          <a:noFill/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6095913" y="1270385"/>
            <a:ext cx="71763" cy="76069"/>
          </a:xfrm>
          <a:prstGeom prst="ellipse">
            <a:avLst/>
          </a:prstGeom>
          <a:noFill/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3"/>
          <p:cNvSpPr/>
          <p:nvPr/>
        </p:nvSpPr>
        <p:spPr bwMode="auto">
          <a:xfrm>
            <a:off x="5906460" y="1408169"/>
            <a:ext cx="450669" cy="96162"/>
          </a:xfrm>
          <a:custGeom>
            <a:avLst/>
            <a:gdLst>
              <a:gd name="T0" fmla="*/ 19 w 174"/>
              <a:gd name="T1" fmla="*/ 37 h 37"/>
              <a:gd name="T2" fmla="*/ 0 w 174"/>
              <a:gd name="T3" fmla="*/ 19 h 37"/>
              <a:gd name="T4" fmla="*/ 19 w 174"/>
              <a:gd name="T5" fmla="*/ 0 h 37"/>
              <a:gd name="T6" fmla="*/ 155 w 174"/>
              <a:gd name="T7" fmla="*/ 0 h 37"/>
              <a:gd name="T8" fmla="*/ 174 w 174"/>
              <a:gd name="T9" fmla="*/ 19 h 37"/>
              <a:gd name="T10" fmla="*/ 155 w 174"/>
              <a:gd name="T11" fmla="*/ 37 h 37"/>
              <a:gd name="T12" fmla="*/ 19 w 174"/>
              <a:gd name="T13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37">
                <a:moveTo>
                  <a:pt x="19" y="37"/>
                </a:moveTo>
                <a:cubicBezTo>
                  <a:pt x="9" y="37"/>
                  <a:pt x="0" y="29"/>
                  <a:pt x="0" y="19"/>
                </a:cubicBezTo>
                <a:cubicBezTo>
                  <a:pt x="0" y="8"/>
                  <a:pt x="9" y="0"/>
                  <a:pt x="19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66" y="0"/>
                  <a:pt x="174" y="8"/>
                  <a:pt x="174" y="19"/>
                </a:cubicBezTo>
                <a:cubicBezTo>
                  <a:pt x="174" y="29"/>
                  <a:pt x="166" y="37"/>
                  <a:pt x="155" y="37"/>
                </a:cubicBezTo>
                <a:lnTo>
                  <a:pt x="19" y="37"/>
                </a:lnTo>
                <a:close/>
              </a:path>
            </a:pathLst>
          </a:custGeom>
          <a:noFill/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6"/>
          <p:cNvSpPr/>
          <p:nvPr/>
        </p:nvSpPr>
        <p:spPr bwMode="auto">
          <a:xfrm>
            <a:off x="4986465" y="1688042"/>
            <a:ext cx="18659" cy="206676"/>
          </a:xfrm>
          <a:custGeom>
            <a:avLst/>
            <a:gdLst>
              <a:gd name="T0" fmla="*/ 7 w 7"/>
              <a:gd name="T1" fmla="*/ 0 h 80"/>
              <a:gd name="T2" fmla="*/ 0 w 7"/>
              <a:gd name="T3" fmla="*/ 6 h 80"/>
              <a:gd name="T4" fmla="*/ 0 w 7"/>
              <a:gd name="T5" fmla="*/ 75 h 80"/>
              <a:gd name="T6" fmla="*/ 7 w 7"/>
              <a:gd name="T7" fmla="*/ 80 h 80"/>
              <a:gd name="T8" fmla="*/ 7 w 7"/>
              <a:gd name="T9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0">
                <a:moveTo>
                  <a:pt x="7" y="0"/>
                </a:moveTo>
                <a:cubicBezTo>
                  <a:pt x="3" y="0"/>
                  <a:pt x="0" y="3"/>
                  <a:pt x="0" y="6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78"/>
                  <a:pt x="3" y="80"/>
                  <a:pt x="7" y="80"/>
                </a:cubicBezTo>
                <a:lnTo>
                  <a:pt x="7" y="0"/>
                </a:lnTo>
                <a:close/>
              </a:path>
            </a:pathLst>
          </a:custGeom>
          <a:noFill/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7"/>
          <p:cNvSpPr/>
          <p:nvPr/>
        </p:nvSpPr>
        <p:spPr bwMode="auto">
          <a:xfrm>
            <a:off x="4986465" y="2137276"/>
            <a:ext cx="20094" cy="163619"/>
          </a:xfrm>
          <a:custGeom>
            <a:avLst/>
            <a:gdLst>
              <a:gd name="T0" fmla="*/ 8 w 8"/>
              <a:gd name="T1" fmla="*/ 0 h 63"/>
              <a:gd name="T2" fmla="*/ 7 w 8"/>
              <a:gd name="T3" fmla="*/ 0 h 63"/>
              <a:gd name="T4" fmla="*/ 0 w 8"/>
              <a:gd name="T5" fmla="*/ 4 h 63"/>
              <a:gd name="T6" fmla="*/ 0 w 8"/>
              <a:gd name="T7" fmla="*/ 59 h 63"/>
              <a:gd name="T8" fmla="*/ 7 w 8"/>
              <a:gd name="T9" fmla="*/ 63 h 63"/>
              <a:gd name="T10" fmla="*/ 8 w 8"/>
              <a:gd name="T11" fmla="*/ 63 h 63"/>
              <a:gd name="T12" fmla="*/ 8 w 8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63">
                <a:moveTo>
                  <a:pt x="8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2"/>
                  <a:pt x="0" y="4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61"/>
                  <a:pt x="3" y="63"/>
                  <a:pt x="7" y="63"/>
                </a:cubicBezTo>
                <a:cubicBezTo>
                  <a:pt x="8" y="63"/>
                  <a:pt x="8" y="63"/>
                  <a:pt x="8" y="63"/>
                </a:cubicBezTo>
                <a:lnTo>
                  <a:pt x="8" y="0"/>
                </a:lnTo>
                <a:close/>
              </a:path>
            </a:pathLst>
          </a:custGeom>
          <a:noFill/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18"/>
          <p:cNvSpPr/>
          <p:nvPr/>
        </p:nvSpPr>
        <p:spPr bwMode="auto">
          <a:xfrm>
            <a:off x="4986465" y="2533405"/>
            <a:ext cx="18659" cy="162183"/>
          </a:xfrm>
          <a:custGeom>
            <a:avLst/>
            <a:gdLst>
              <a:gd name="T0" fmla="*/ 7 w 7"/>
              <a:gd name="T1" fmla="*/ 0 h 63"/>
              <a:gd name="T2" fmla="*/ 0 w 7"/>
              <a:gd name="T3" fmla="*/ 4 h 63"/>
              <a:gd name="T4" fmla="*/ 0 w 7"/>
              <a:gd name="T5" fmla="*/ 59 h 63"/>
              <a:gd name="T6" fmla="*/ 7 w 7"/>
              <a:gd name="T7" fmla="*/ 63 h 63"/>
              <a:gd name="T8" fmla="*/ 7 w 7"/>
              <a:gd name="T9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63">
                <a:moveTo>
                  <a:pt x="7" y="0"/>
                </a:moveTo>
                <a:cubicBezTo>
                  <a:pt x="3" y="0"/>
                  <a:pt x="0" y="2"/>
                  <a:pt x="0" y="4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61"/>
                  <a:pt x="3" y="63"/>
                  <a:pt x="7" y="63"/>
                </a:cubicBezTo>
                <a:lnTo>
                  <a:pt x="7" y="0"/>
                </a:lnTo>
                <a:close/>
              </a:path>
            </a:pathLst>
          </a:custGeom>
          <a:noFill/>
          <a:ln w="28575" cap="flat">
            <a:solidFill>
              <a:schemeClr val="bg1">
                <a:alpha val="80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5432939" y="3034130"/>
            <a:ext cx="1380489" cy="1090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zh-CN" altLang="en-US" sz="14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技术难点</a:t>
            </a:r>
            <a:endParaRPr lang="en-US" altLang="zh-CN" sz="14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整个项目所用到的技术框架，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设计语言等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等。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5" name="组合 14"/>
          <p:cNvGrpSpPr>
            <a:grpSpLocks noChangeAspect="1"/>
          </p:cNvGrpSpPr>
          <p:nvPr/>
        </p:nvGrpSpPr>
        <p:grpSpPr>
          <a:xfrm>
            <a:off x="5747739" y="2162508"/>
            <a:ext cx="750888" cy="750888"/>
            <a:chOff x="2357438" y="3771900"/>
            <a:chExt cx="750888" cy="750888"/>
          </a:xfrm>
          <a:solidFill>
            <a:schemeClr val="bg1"/>
          </a:solidFill>
        </p:grpSpPr>
        <p:sp>
          <p:nvSpPr>
            <p:cNvPr id="16" name="Freeform 50"/>
            <p:cNvSpPr>
              <a:spLocks noEditPoints="1"/>
            </p:cNvSpPr>
            <p:nvPr/>
          </p:nvSpPr>
          <p:spPr bwMode="auto">
            <a:xfrm>
              <a:off x="2357438" y="3771900"/>
              <a:ext cx="750888" cy="750888"/>
            </a:xfrm>
            <a:custGeom>
              <a:avLst/>
              <a:gdLst>
                <a:gd name="T0" fmla="*/ 100 w 200"/>
                <a:gd name="T1" fmla="*/ 0 h 200"/>
                <a:gd name="T2" fmla="*/ 0 w 200"/>
                <a:gd name="T3" fmla="*/ 100 h 200"/>
                <a:gd name="T4" fmla="*/ 100 w 200"/>
                <a:gd name="T5" fmla="*/ 200 h 200"/>
                <a:gd name="T6" fmla="*/ 200 w 200"/>
                <a:gd name="T7" fmla="*/ 100 h 200"/>
                <a:gd name="T8" fmla="*/ 100 w 200"/>
                <a:gd name="T9" fmla="*/ 0 h 200"/>
                <a:gd name="T10" fmla="*/ 100 w 200"/>
                <a:gd name="T11" fmla="*/ 192 h 200"/>
                <a:gd name="T12" fmla="*/ 8 w 200"/>
                <a:gd name="T13" fmla="*/ 100 h 200"/>
                <a:gd name="T14" fmla="*/ 100 w 200"/>
                <a:gd name="T15" fmla="*/ 8 h 200"/>
                <a:gd name="T16" fmla="*/ 192 w 200"/>
                <a:gd name="T17" fmla="*/ 100 h 200"/>
                <a:gd name="T18" fmla="*/ 100 w 200"/>
                <a:gd name="T19" fmla="*/ 19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0" h="200">
                  <a:moveTo>
                    <a:pt x="100" y="0"/>
                  </a:moveTo>
                  <a:cubicBezTo>
                    <a:pt x="44" y="0"/>
                    <a:pt x="0" y="45"/>
                    <a:pt x="0" y="100"/>
                  </a:cubicBezTo>
                  <a:cubicBezTo>
                    <a:pt x="0" y="155"/>
                    <a:pt x="44" y="200"/>
                    <a:pt x="100" y="200"/>
                  </a:cubicBezTo>
                  <a:cubicBezTo>
                    <a:pt x="155" y="200"/>
                    <a:pt x="200" y="155"/>
                    <a:pt x="200" y="100"/>
                  </a:cubicBezTo>
                  <a:cubicBezTo>
                    <a:pt x="200" y="45"/>
                    <a:pt x="155" y="0"/>
                    <a:pt x="100" y="0"/>
                  </a:cubicBezTo>
                  <a:close/>
                  <a:moveTo>
                    <a:pt x="100" y="192"/>
                  </a:moveTo>
                  <a:cubicBezTo>
                    <a:pt x="49" y="192"/>
                    <a:pt x="8" y="150"/>
                    <a:pt x="8" y="100"/>
                  </a:cubicBezTo>
                  <a:cubicBezTo>
                    <a:pt x="8" y="49"/>
                    <a:pt x="49" y="8"/>
                    <a:pt x="100" y="8"/>
                  </a:cubicBezTo>
                  <a:cubicBezTo>
                    <a:pt x="150" y="8"/>
                    <a:pt x="192" y="49"/>
                    <a:pt x="192" y="100"/>
                  </a:cubicBezTo>
                  <a:cubicBezTo>
                    <a:pt x="192" y="150"/>
                    <a:pt x="150" y="192"/>
                    <a:pt x="100" y="19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51"/>
            <p:cNvSpPr/>
            <p:nvPr/>
          </p:nvSpPr>
          <p:spPr bwMode="auto">
            <a:xfrm>
              <a:off x="2552700" y="4003675"/>
              <a:ext cx="404813" cy="296863"/>
            </a:xfrm>
            <a:custGeom>
              <a:avLst/>
              <a:gdLst>
                <a:gd name="T0" fmla="*/ 98 w 108"/>
                <a:gd name="T1" fmla="*/ 2 h 79"/>
                <a:gd name="T2" fmla="*/ 33 w 108"/>
                <a:gd name="T3" fmla="*/ 64 h 79"/>
                <a:gd name="T4" fmla="*/ 11 w 108"/>
                <a:gd name="T5" fmla="*/ 42 h 79"/>
                <a:gd name="T6" fmla="*/ 3 w 108"/>
                <a:gd name="T7" fmla="*/ 42 h 79"/>
                <a:gd name="T8" fmla="*/ 3 w 108"/>
                <a:gd name="T9" fmla="*/ 50 h 79"/>
                <a:gd name="T10" fmla="*/ 29 w 108"/>
                <a:gd name="T11" fmla="*/ 77 h 79"/>
                <a:gd name="T12" fmla="*/ 33 w 108"/>
                <a:gd name="T13" fmla="*/ 79 h 79"/>
                <a:gd name="T14" fmla="*/ 38 w 108"/>
                <a:gd name="T15" fmla="*/ 77 h 79"/>
                <a:gd name="T16" fmla="*/ 106 w 108"/>
                <a:gd name="T17" fmla="*/ 11 h 79"/>
                <a:gd name="T18" fmla="*/ 106 w 108"/>
                <a:gd name="T19" fmla="*/ 2 h 79"/>
                <a:gd name="T20" fmla="*/ 98 w 108"/>
                <a:gd name="T21" fmla="*/ 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79">
                  <a:moveTo>
                    <a:pt x="98" y="2"/>
                  </a:moveTo>
                  <a:cubicBezTo>
                    <a:pt x="33" y="64"/>
                    <a:pt x="33" y="64"/>
                    <a:pt x="33" y="64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9" y="39"/>
                    <a:pt x="5" y="39"/>
                    <a:pt x="3" y="42"/>
                  </a:cubicBezTo>
                  <a:cubicBezTo>
                    <a:pt x="0" y="44"/>
                    <a:pt x="0" y="48"/>
                    <a:pt x="3" y="50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30" y="78"/>
                    <a:pt x="32" y="79"/>
                    <a:pt x="33" y="79"/>
                  </a:cubicBezTo>
                  <a:cubicBezTo>
                    <a:pt x="35" y="79"/>
                    <a:pt x="36" y="78"/>
                    <a:pt x="38" y="77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8" y="8"/>
                    <a:pt x="108" y="5"/>
                    <a:pt x="106" y="2"/>
                  </a:cubicBezTo>
                  <a:cubicBezTo>
                    <a:pt x="104" y="0"/>
                    <a:pt x="100" y="0"/>
                    <a:pt x="9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8724683" y="1461946"/>
            <a:ext cx="1341520" cy="1341520"/>
          </a:xfrm>
          <a:prstGeom prst="ellipse">
            <a:avLst/>
          </a:prstGeom>
          <a:solidFill>
            <a:srgbClr val="B5E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.Net6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0207867" y="2817114"/>
            <a:ext cx="1341520" cy="1341520"/>
          </a:xfrm>
          <a:prstGeom prst="ellipse">
            <a:avLst/>
          </a:prstGeom>
          <a:solidFill>
            <a:srgbClr val="B5E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MySql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700770" y="4023995"/>
            <a:ext cx="1415415" cy="1341755"/>
          </a:xfrm>
          <a:prstGeom prst="ellipse">
            <a:avLst/>
          </a:prstGeom>
          <a:solidFill>
            <a:srgbClr val="B5E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GithubRestApi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388983" y="553261"/>
            <a:ext cx="1341520" cy="1341520"/>
          </a:xfrm>
          <a:prstGeom prst="ellipse">
            <a:avLst/>
          </a:prstGeom>
          <a:solidFill>
            <a:srgbClr val="B5E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Vue3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708622" y="2735873"/>
            <a:ext cx="1341520" cy="1341520"/>
          </a:xfrm>
          <a:prstGeom prst="ellipse">
            <a:avLst/>
          </a:prstGeom>
          <a:solidFill>
            <a:srgbClr val="B5E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SCSS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2247586" y="4036622"/>
            <a:ext cx="1341520" cy="1341520"/>
          </a:xfrm>
          <a:prstGeom prst="ellipse">
            <a:avLst/>
          </a:prstGeom>
          <a:solidFill>
            <a:srgbClr val="B5E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Element-Plus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586317" y="1944028"/>
            <a:ext cx="1341520" cy="1341520"/>
          </a:xfrm>
          <a:prstGeom prst="ellipse">
            <a:avLst/>
          </a:prstGeom>
          <a:solidFill>
            <a:srgbClr val="B5E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Type Script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325403" y="444676"/>
            <a:ext cx="1341520" cy="1341520"/>
          </a:xfrm>
          <a:prstGeom prst="ellipse">
            <a:avLst/>
          </a:prstGeom>
          <a:solidFill>
            <a:srgbClr val="B5E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axios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549693" y="4644566"/>
            <a:ext cx="1341520" cy="1341520"/>
          </a:xfrm>
          <a:prstGeom prst="ellipse">
            <a:avLst/>
          </a:prstGeom>
          <a:solidFill>
            <a:srgbClr val="B5E0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router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6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4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7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34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3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49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54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bldLvl="0" animBg="1"/>
          <p:bldP spid="18" grpId="0" bldLvl="0" animBg="1"/>
          <p:bldP spid="19" grpId="0" bldLvl="0" animBg="1"/>
          <p:bldP spid="20" grpId="0" bldLvl="0" animBg="1"/>
          <p:bldP spid="21" grpId="0" bldLvl="0" animBg="1"/>
          <p:bldP spid="22" grpId="0" bldLvl="0" animBg="1"/>
          <p:bldP spid="23" grpId="0" bldLvl="0" animBg="1"/>
          <p:bldP spid="26" grpId="0" animBg="1"/>
          <p:bldP spid="25" grpId="0" animBg="1"/>
          <p:bldP spid="27" grpId="0" animBg="1"/>
          <p:bldP spid="1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3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3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4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5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bldLvl="0" animBg="1"/>
          <p:bldP spid="18" grpId="0" bldLvl="0" animBg="1"/>
          <p:bldP spid="19" grpId="0" bldLvl="0" animBg="1"/>
          <p:bldP spid="20" grpId="0" bldLvl="0" animBg="1"/>
          <p:bldP spid="21" grpId="0" bldLvl="0" animBg="1"/>
          <p:bldP spid="22" grpId="0" bldLvl="0" animBg="1"/>
          <p:bldP spid="23" grpId="0" bldLvl="0" animBg="1"/>
          <p:bldP spid="26" grpId="0" animBg="1"/>
          <p:bldP spid="25" grpId="0" animBg="1"/>
          <p:bldP spid="27" grpId="0" animBg="1"/>
          <p:bldP spid="14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843783"/>
            <a:ext cx="7315202" cy="351129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4" y="0"/>
            <a:ext cx="10291011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25" y="807337"/>
            <a:ext cx="5543550" cy="30670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900" y="379524"/>
            <a:ext cx="4700071" cy="6478476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552239" y="1073685"/>
            <a:ext cx="4902200" cy="4902200"/>
          </a:xfrm>
          <a:prstGeom prst="ellipse">
            <a:avLst/>
          </a:prstGeom>
          <a:solidFill>
            <a:schemeClr val="bg1">
              <a:alpha val="83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422" y="502921"/>
            <a:ext cx="2005588" cy="200558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168" y="546664"/>
            <a:ext cx="1475182" cy="147518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384908" y="1708903"/>
            <a:ext cx="3134191" cy="36317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115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第四</a:t>
            </a:r>
            <a:endParaRPr lang="en-US" altLang="zh-CN" sz="115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  <a:p>
            <a:pPr algn="ctr"/>
            <a:r>
              <a:rPr lang="zh-CN" altLang="en-US" sz="115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部分</a:t>
            </a:r>
            <a:endParaRPr lang="zh-CN" altLang="en-US" sz="115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52140" y="3197420"/>
            <a:ext cx="6512462" cy="5835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latin typeface="腾祥铁山楷书繁" panose="01010104010101010101" pitchFamily="2" charset="-122"/>
                <a:ea typeface="腾祥铁山楷书繁" panose="01010104010101010101" pitchFamily="2" charset="-122"/>
                <a:sym typeface="+mn-ea"/>
              </a:rPr>
              <a:t>项目最终成果与功能展示</a:t>
            </a:r>
            <a:endParaRPr lang="zh-CN" altLang="en-US" sz="32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2100" y="381000"/>
            <a:ext cx="11569700" cy="6134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599" y="262890"/>
            <a:ext cx="4502504" cy="637056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605" y="3644900"/>
            <a:ext cx="5012104" cy="33401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2247899" y="1543050"/>
            <a:ext cx="7696202" cy="794366"/>
            <a:chOff x="2247899" y="1752600"/>
            <a:chExt cx="7696202" cy="794366"/>
          </a:xfrm>
        </p:grpSpPr>
        <p:sp>
          <p:nvSpPr>
            <p:cNvPr id="5" name="矩形: 圆角 4"/>
            <p:cNvSpPr/>
            <p:nvPr/>
          </p:nvSpPr>
          <p:spPr>
            <a:xfrm>
              <a:off x="2247899" y="1752600"/>
              <a:ext cx="7696202" cy="794366"/>
            </a:xfrm>
            <a:prstGeom prst="roundRect">
              <a:avLst>
                <a:gd name="adj" fmla="val 0"/>
              </a:avLst>
            </a:prstGeom>
            <a:solidFill>
              <a:srgbClr val="B5E0FF"/>
            </a:solidFill>
            <a:ln>
              <a:noFill/>
            </a:ln>
            <a:effectLst>
              <a:outerShdw blurRad="203200" dist="63500" dir="5400000" algn="t" rotWithShape="0">
                <a:prstClr val="black">
                  <a:alpha val="7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736529" y="1876602"/>
              <a:ext cx="6737672" cy="34925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前端页面展示：各个部分所含有的功能以及页面之间的路由嵌套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等等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247900" y="3091815"/>
            <a:ext cx="7696200" cy="794385"/>
            <a:chOff x="2247899" y="5059363"/>
            <a:chExt cx="7696202" cy="794366"/>
          </a:xfrm>
        </p:grpSpPr>
        <p:sp>
          <p:nvSpPr>
            <p:cNvPr id="14" name="矩形: 圆角 13"/>
            <p:cNvSpPr/>
            <p:nvPr/>
          </p:nvSpPr>
          <p:spPr>
            <a:xfrm>
              <a:off x="2247899" y="5059363"/>
              <a:ext cx="7696202" cy="794366"/>
            </a:xfrm>
            <a:prstGeom prst="roundRect">
              <a:avLst>
                <a:gd name="adj" fmla="val 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203200" dist="63500" dir="5400000" algn="t" rotWithShape="0">
                <a:prstClr val="black">
                  <a:alpha val="7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2736529" y="5151847"/>
              <a:ext cx="6737672" cy="34924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后端业务逻辑设计关键代码展示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6095"/>
            <a:ext cx="12192000" cy="6132195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160655" y="76200"/>
            <a:ext cx="1741805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系统</a:t>
            </a:r>
            <a:r>
              <a:rPr lang="zh-CN" altLang="en-US" sz="2400" dirty="0">
                <a:solidFill>
                  <a:schemeClr val="bg1"/>
                </a:solidFill>
              </a:rPr>
              <a:t>首页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98475"/>
            <a:ext cx="12192000" cy="6146165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160655" y="76200"/>
            <a:ext cx="1741805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教师</a:t>
            </a:r>
            <a:r>
              <a:rPr lang="zh-CN" altLang="en-US" sz="2400" dirty="0">
                <a:solidFill>
                  <a:schemeClr val="bg1"/>
                </a:solidFill>
              </a:rPr>
              <a:t>界面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02615"/>
            <a:ext cx="12192000" cy="6089015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160655" y="76200"/>
            <a:ext cx="3253740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未提交作业的同学</a:t>
            </a:r>
            <a:r>
              <a:rPr lang="zh-CN" altLang="en-US" sz="2400" dirty="0">
                <a:solidFill>
                  <a:schemeClr val="bg1"/>
                </a:solidFill>
              </a:rPr>
              <a:t>标红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52450"/>
            <a:ext cx="12192000" cy="6190615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122555" y="76200"/>
            <a:ext cx="4408805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点击学生作业进入批改</a:t>
            </a:r>
            <a:r>
              <a:rPr lang="zh-CN" altLang="en-US" sz="2400" dirty="0">
                <a:solidFill>
                  <a:schemeClr val="bg1"/>
                </a:solidFill>
              </a:rPr>
              <a:t>界面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5"/>
          <p:cNvPicPr>
            <a:picLocks noChangeAspect="1"/>
          </p:cNvPicPr>
          <p:nvPr/>
        </p:nvPicPr>
        <p:blipFill>
          <a:blip r:embed="rId1"/>
          <a:srcRect t="3859"/>
          <a:stretch>
            <a:fillRect/>
          </a:stretch>
        </p:blipFill>
        <p:spPr>
          <a:xfrm>
            <a:off x="0" y="561340"/>
            <a:ext cx="12192000" cy="6233160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103505" y="76200"/>
            <a:ext cx="6290310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教师批改后相应代码标红，并有小窗口</a:t>
            </a:r>
            <a:r>
              <a:rPr lang="zh-CN" altLang="en-US" sz="2400" dirty="0">
                <a:solidFill>
                  <a:schemeClr val="bg1"/>
                </a:solidFill>
              </a:rPr>
              <a:t>显示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88645"/>
            <a:ext cx="12192000" cy="6099175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100965" y="76200"/>
            <a:ext cx="5824220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学生查看自己</a:t>
            </a:r>
            <a:r>
              <a:rPr lang="en-US" altLang="zh-CN" sz="2400" dirty="0">
                <a:solidFill>
                  <a:schemeClr val="bg1"/>
                </a:solidFill>
              </a:rPr>
              <a:t>Git</a:t>
            </a:r>
            <a:r>
              <a:rPr lang="zh-CN" altLang="en-US" sz="2400" dirty="0">
                <a:solidFill>
                  <a:schemeClr val="bg1"/>
                </a:solidFill>
              </a:rPr>
              <a:t>库中作业提交和</a:t>
            </a:r>
            <a:r>
              <a:rPr lang="zh-CN" altLang="en-US" sz="2400" dirty="0">
                <a:solidFill>
                  <a:schemeClr val="bg1"/>
                </a:solidFill>
              </a:rPr>
              <a:t>批改信息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7"/>
          <p:cNvPicPr>
            <a:picLocks noChangeAspect="1"/>
          </p:cNvPicPr>
          <p:nvPr/>
        </p:nvPicPr>
        <p:blipFill>
          <a:blip r:embed="rId1"/>
          <a:srcRect t="3865"/>
          <a:stretch>
            <a:fillRect/>
          </a:stretch>
        </p:blipFill>
        <p:spPr>
          <a:xfrm>
            <a:off x="0" y="447675"/>
            <a:ext cx="12192000" cy="6223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843783"/>
            <a:ext cx="7315202" cy="351129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6406" y="317500"/>
            <a:ext cx="10291011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25" y="807337"/>
            <a:ext cx="5543550" cy="306705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926263" y="1320475"/>
            <a:ext cx="4592338" cy="3859324"/>
            <a:chOff x="5130801" y="380260"/>
            <a:chExt cx="6512462" cy="5472964"/>
          </a:xfrm>
        </p:grpSpPr>
        <p:sp>
          <p:nvSpPr>
            <p:cNvPr id="6" name="椭圆 5"/>
            <p:cNvSpPr/>
            <p:nvPr/>
          </p:nvSpPr>
          <p:spPr>
            <a:xfrm>
              <a:off x="5930900" y="951024"/>
              <a:ext cx="4902200" cy="4902200"/>
            </a:xfrm>
            <a:prstGeom prst="ellipse">
              <a:avLst/>
            </a:prstGeom>
            <a:solidFill>
              <a:schemeClr val="bg1">
                <a:alpha val="83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083" y="380260"/>
              <a:ext cx="2005588" cy="2005588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9829" y="424003"/>
              <a:ext cx="1475182" cy="1475182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7472288" y="1586242"/>
              <a:ext cx="1716753" cy="3622638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pPr algn="ctr"/>
              <a:r>
                <a:rPr lang="zh-CN" altLang="en-US" sz="8000" dirty="0"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目</a:t>
              </a:r>
              <a:endParaRPr lang="en-US" altLang="zh-CN" sz="8000" dirty="0"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  <a:p>
              <a:pPr algn="ctr"/>
              <a:r>
                <a:rPr lang="zh-CN" altLang="en-US" sz="8000" dirty="0"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录</a:t>
              </a:r>
              <a:endParaRPr lang="zh-CN" altLang="en-US" sz="8000" dirty="0"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130801" y="3074759"/>
              <a:ext cx="6512462" cy="56740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000" dirty="0"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CONTENTS</a:t>
              </a:r>
              <a:endParaRPr lang="zh-CN" altLang="en-US" sz="2000" dirty="0"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7028609" y="1871442"/>
            <a:ext cx="4592338" cy="4603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1/</a:t>
            </a:r>
            <a:r>
              <a:rPr lang="zh-CN" altLang="en-US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小组成员</a:t>
            </a:r>
            <a:r>
              <a:rPr lang="zh-CN" altLang="en-US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分工</a:t>
            </a:r>
            <a:endParaRPr lang="zh-CN" altLang="en-US" sz="24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28609" y="2733577"/>
            <a:ext cx="4592338" cy="4603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2/</a:t>
            </a:r>
            <a:r>
              <a:rPr lang="zh-CN" altLang="en-US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选题意义及项目</a:t>
            </a:r>
            <a:r>
              <a:rPr lang="zh-CN" altLang="en-US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分析</a:t>
            </a:r>
            <a:endParaRPr lang="zh-CN" altLang="en-US" sz="24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09062" y="3626124"/>
            <a:ext cx="4592338" cy="4603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3/</a:t>
            </a:r>
            <a:r>
              <a:rPr lang="zh-CN" altLang="en-US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项目技术路线</a:t>
            </a:r>
            <a:r>
              <a:rPr lang="zh-CN" altLang="en-US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及难点</a:t>
            </a:r>
            <a:endParaRPr lang="zh-CN" altLang="en-US" sz="24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009062" y="4488259"/>
            <a:ext cx="4592338" cy="4603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4/</a:t>
            </a:r>
            <a:r>
              <a:rPr lang="zh-CN" altLang="en-US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项目最终成果与功能</a:t>
            </a:r>
            <a:r>
              <a:rPr lang="zh-CN" altLang="en-US" sz="24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展示</a:t>
            </a:r>
            <a:endParaRPr lang="zh-CN" altLang="en-US" sz="24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4" grpId="0" bldLvl="0" animBg="1"/>
      <p:bldP spid="15" grpId="0" bldLvl="0" animBg="1"/>
      <p:bldP spid="16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1085" y="197485"/>
            <a:ext cx="8237855" cy="6462395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9984105" y="6078220"/>
            <a:ext cx="1345565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en-US" altLang="zh-CN" sz="2400" dirty="0">
                <a:solidFill>
                  <a:schemeClr val="bg1"/>
                </a:solidFill>
              </a:rPr>
              <a:t>Git</a:t>
            </a:r>
            <a:r>
              <a:rPr lang="zh-CN" altLang="en-US" sz="2400" dirty="0">
                <a:solidFill>
                  <a:schemeClr val="bg1"/>
                </a:solidFill>
              </a:rPr>
              <a:t>核心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155" y="307975"/>
            <a:ext cx="10086340" cy="6400800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10281285" y="6129020"/>
            <a:ext cx="1804670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控制器</a:t>
            </a:r>
            <a:r>
              <a:rPr lang="zh-CN" altLang="en-US" sz="2400" dirty="0">
                <a:solidFill>
                  <a:schemeClr val="bg1"/>
                </a:solidFill>
              </a:rPr>
              <a:t>节选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0820" y="78740"/>
            <a:ext cx="11271250" cy="5915660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10212705" y="6240145"/>
            <a:ext cx="1843405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数据库</a:t>
            </a:r>
            <a:r>
              <a:rPr lang="zh-CN" altLang="en-US" sz="2400" dirty="0">
                <a:solidFill>
                  <a:schemeClr val="bg1"/>
                </a:solidFill>
              </a:rPr>
              <a:t>节选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1033463" y="1469708"/>
            <a:ext cx="10125075" cy="1609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4021455" y="4258945"/>
            <a:ext cx="4470400" cy="4603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前后端</a:t>
            </a:r>
            <a:r>
              <a:rPr lang="zh-CN" altLang="en-US" sz="2400" dirty="0">
                <a:solidFill>
                  <a:schemeClr val="bg1"/>
                </a:solidFill>
              </a:rPr>
              <a:t>交互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-1141498" y="-406400"/>
            <a:ext cx="14019656" cy="74295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479324" y="577699"/>
            <a:ext cx="4902200" cy="5472964"/>
            <a:chOff x="5930900" y="380260"/>
            <a:chExt cx="4902200" cy="5472964"/>
          </a:xfrm>
        </p:grpSpPr>
        <p:sp>
          <p:nvSpPr>
            <p:cNvPr id="12" name="椭圆 11"/>
            <p:cNvSpPr/>
            <p:nvPr/>
          </p:nvSpPr>
          <p:spPr>
            <a:xfrm>
              <a:off x="5930900" y="951024"/>
              <a:ext cx="4902200" cy="4902200"/>
            </a:xfrm>
            <a:prstGeom prst="ellipse">
              <a:avLst/>
            </a:prstGeom>
            <a:solidFill>
              <a:schemeClr val="bg1">
                <a:alpha val="83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083" y="380260"/>
              <a:ext cx="2005588" cy="200558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9829" y="424003"/>
              <a:ext cx="1475182" cy="1475182"/>
            </a:xfrm>
            <a:prstGeom prst="rect">
              <a:avLst/>
            </a:prstGeom>
          </p:spPr>
        </p:pic>
        <p:sp>
          <p:nvSpPr>
            <p:cNvPr id="17" name="文本框 16"/>
            <p:cNvSpPr txBox="1"/>
            <p:nvPr/>
          </p:nvSpPr>
          <p:spPr>
            <a:xfrm>
              <a:off x="6705361" y="2917871"/>
              <a:ext cx="3230880" cy="1322070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pPr algn="ctr"/>
              <a:r>
                <a:rPr lang="en-US" altLang="zh-CN" sz="8000" dirty="0" smtClean="0">
                  <a:solidFill>
                    <a:srgbClr val="023371"/>
                  </a:solidFill>
                  <a:latin typeface="TypeLand 康熙字典體" pitchFamily="50" charset="-120"/>
                  <a:ea typeface="TypeLand 康熙字典體" pitchFamily="50" charset="-120"/>
                </a:rPr>
                <a:t>THAN</a:t>
              </a:r>
              <a:r>
                <a:rPr lang="en-US" altLang="zh-CN" sz="8000" dirty="0" smtClean="0">
                  <a:solidFill>
                    <a:srgbClr val="023371"/>
                  </a:solidFill>
                  <a:latin typeface="TypeLand 康熙字典體" pitchFamily="50" charset="-120"/>
                  <a:ea typeface="TypeLand 康熙字典體" pitchFamily="50" charset="-120"/>
                </a:rPr>
                <a:t>KS</a:t>
              </a:r>
              <a:endParaRPr lang="en-US" altLang="zh-CN" sz="8000" dirty="0">
                <a:solidFill>
                  <a:srgbClr val="023371"/>
                </a:solidFill>
                <a:latin typeface="TypeLand 康熙字典體" pitchFamily="50" charset="-120"/>
                <a:ea typeface="TypeLand 康熙字典體" pitchFamily="50" charset="-12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843783"/>
            <a:ext cx="7315202" cy="351129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4" y="0"/>
            <a:ext cx="10291011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25" y="807337"/>
            <a:ext cx="5543550" cy="30670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900" y="379524"/>
            <a:ext cx="4700071" cy="6478476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552239" y="1073685"/>
            <a:ext cx="4902200" cy="4902200"/>
          </a:xfrm>
          <a:prstGeom prst="ellipse">
            <a:avLst/>
          </a:prstGeom>
          <a:solidFill>
            <a:schemeClr val="bg1">
              <a:alpha val="83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422" y="502921"/>
            <a:ext cx="2005588" cy="200558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168" y="546664"/>
            <a:ext cx="1475182" cy="147518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727035" y="2413838"/>
            <a:ext cx="4653280" cy="144526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8800" dirty="0" smtClean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第一部分</a:t>
            </a:r>
            <a:endParaRPr lang="zh-CN" altLang="en-US" sz="8800" dirty="0" smtClean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4238210" y="3937838"/>
            <a:ext cx="3535680" cy="76835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p>
            <a:pPr algn="ctr"/>
            <a:r>
              <a:rPr lang="zh-CN" altLang="en-US" sz="4400" dirty="0" smtClean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小组成员分工</a:t>
            </a:r>
            <a:endParaRPr lang="zh-CN" altLang="en-US" sz="4400" dirty="0" smtClean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2100" y="381000"/>
            <a:ext cx="11569700" cy="6134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350453"/>
            <a:ext cx="11569700" cy="6164647"/>
          </a:xfrm>
          <a:prstGeom prst="rect">
            <a:avLst/>
          </a:prstGeom>
        </p:spPr>
      </p:pic>
      <p:sp>
        <p:nvSpPr>
          <p:cNvPr id="5" name="直角三角形 4"/>
          <p:cNvSpPr>
            <a:spLocks noChangeAspect="1"/>
          </p:cNvSpPr>
          <p:nvPr/>
        </p:nvSpPr>
        <p:spPr>
          <a:xfrm>
            <a:off x="292100" y="342900"/>
            <a:ext cx="11899900" cy="61722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615" y="3228975"/>
            <a:ext cx="5012104" cy="33401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242050" y="765810"/>
            <a:ext cx="1470025" cy="460375"/>
          </a:xfrm>
          <a:prstGeom prst="rect">
            <a:avLst/>
          </a:prstGeom>
          <a:solidFill>
            <a:srgbClr val="B5E0FF">
              <a:alpha val="80000"/>
            </a:srgbClr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</a:rPr>
              <a:t>    </a:t>
            </a:r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后端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831689" y="2303899"/>
            <a:ext cx="1023927" cy="1422857"/>
          </a:xfrm>
          <a:custGeom>
            <a:avLst/>
            <a:gdLst>
              <a:gd name="T0" fmla="*/ 77 w 77"/>
              <a:gd name="T1" fmla="*/ 107 h 107"/>
              <a:gd name="T2" fmla="*/ 0 w 77"/>
              <a:gd name="T3" fmla="*/ 107 h 107"/>
              <a:gd name="T4" fmla="*/ 0 w 77"/>
              <a:gd name="T5" fmla="*/ 0 h 107"/>
              <a:gd name="T6" fmla="*/ 77 w 77"/>
              <a:gd name="T7" fmla="*/ 0 h 107"/>
              <a:gd name="T8" fmla="*/ 77 w 77"/>
              <a:gd name="T9" fmla="*/ 107 h 107"/>
              <a:gd name="T10" fmla="*/ 5 w 77"/>
              <a:gd name="T11" fmla="*/ 102 h 107"/>
              <a:gd name="T12" fmla="*/ 72 w 77"/>
              <a:gd name="T13" fmla="*/ 102 h 107"/>
              <a:gd name="T14" fmla="*/ 72 w 77"/>
              <a:gd name="T15" fmla="*/ 5 h 107"/>
              <a:gd name="T16" fmla="*/ 5 w 77"/>
              <a:gd name="T17" fmla="*/ 5 h 107"/>
              <a:gd name="T18" fmla="*/ 5 w 77"/>
              <a:gd name="T19" fmla="*/ 102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7" h="107">
                <a:moveTo>
                  <a:pt x="77" y="107"/>
                </a:moveTo>
                <a:lnTo>
                  <a:pt x="0" y="107"/>
                </a:lnTo>
                <a:lnTo>
                  <a:pt x="0" y="0"/>
                </a:lnTo>
                <a:lnTo>
                  <a:pt x="77" y="0"/>
                </a:lnTo>
                <a:lnTo>
                  <a:pt x="77" y="107"/>
                </a:lnTo>
                <a:close/>
                <a:moveTo>
                  <a:pt x="5" y="102"/>
                </a:moveTo>
                <a:lnTo>
                  <a:pt x="72" y="102"/>
                </a:lnTo>
                <a:lnTo>
                  <a:pt x="72" y="5"/>
                </a:lnTo>
                <a:lnTo>
                  <a:pt x="5" y="5"/>
                </a:lnTo>
                <a:lnTo>
                  <a:pt x="5" y="102"/>
                </a:lnTo>
                <a:close/>
              </a:path>
            </a:pathLst>
          </a:custGeom>
          <a:solidFill>
            <a:srgbClr val="B5E0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6"/>
          <p:cNvSpPr>
            <a:spLocks noEditPoints="1"/>
          </p:cNvSpPr>
          <p:nvPr/>
        </p:nvSpPr>
        <p:spPr bwMode="auto">
          <a:xfrm>
            <a:off x="658813" y="2011351"/>
            <a:ext cx="1382962" cy="2180822"/>
          </a:xfrm>
          <a:custGeom>
            <a:avLst/>
            <a:gdLst>
              <a:gd name="T0" fmla="*/ 241 w 259"/>
              <a:gd name="T1" fmla="*/ 412 h 412"/>
              <a:gd name="T2" fmla="*/ 18 w 259"/>
              <a:gd name="T3" fmla="*/ 412 h 412"/>
              <a:gd name="T4" fmla="*/ 0 w 259"/>
              <a:gd name="T5" fmla="*/ 394 h 412"/>
              <a:gd name="T6" fmla="*/ 0 w 259"/>
              <a:gd name="T7" fmla="*/ 18 h 412"/>
              <a:gd name="T8" fmla="*/ 18 w 259"/>
              <a:gd name="T9" fmla="*/ 0 h 412"/>
              <a:gd name="T10" fmla="*/ 241 w 259"/>
              <a:gd name="T11" fmla="*/ 0 h 412"/>
              <a:gd name="T12" fmla="*/ 259 w 259"/>
              <a:gd name="T13" fmla="*/ 18 h 412"/>
              <a:gd name="T14" fmla="*/ 259 w 259"/>
              <a:gd name="T15" fmla="*/ 394 h 412"/>
              <a:gd name="T16" fmla="*/ 241 w 259"/>
              <a:gd name="T17" fmla="*/ 412 h 412"/>
              <a:gd name="T18" fmla="*/ 18 w 259"/>
              <a:gd name="T19" fmla="*/ 12 h 412"/>
              <a:gd name="T20" fmla="*/ 12 w 259"/>
              <a:gd name="T21" fmla="*/ 18 h 412"/>
              <a:gd name="T22" fmla="*/ 12 w 259"/>
              <a:gd name="T23" fmla="*/ 394 h 412"/>
              <a:gd name="T24" fmla="*/ 18 w 259"/>
              <a:gd name="T25" fmla="*/ 400 h 412"/>
              <a:gd name="T26" fmla="*/ 241 w 259"/>
              <a:gd name="T27" fmla="*/ 400 h 412"/>
              <a:gd name="T28" fmla="*/ 247 w 259"/>
              <a:gd name="T29" fmla="*/ 394 h 412"/>
              <a:gd name="T30" fmla="*/ 247 w 259"/>
              <a:gd name="T31" fmla="*/ 18 h 412"/>
              <a:gd name="T32" fmla="*/ 241 w 259"/>
              <a:gd name="T33" fmla="*/ 12 h 412"/>
              <a:gd name="T34" fmla="*/ 18 w 259"/>
              <a:gd name="T35" fmla="*/ 12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59" h="412">
                <a:moveTo>
                  <a:pt x="241" y="412"/>
                </a:moveTo>
                <a:cubicBezTo>
                  <a:pt x="18" y="412"/>
                  <a:pt x="18" y="412"/>
                  <a:pt x="18" y="412"/>
                </a:cubicBezTo>
                <a:cubicBezTo>
                  <a:pt x="8" y="412"/>
                  <a:pt x="0" y="404"/>
                  <a:pt x="0" y="394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8"/>
                  <a:pt x="8" y="0"/>
                  <a:pt x="18" y="0"/>
                </a:cubicBezTo>
                <a:cubicBezTo>
                  <a:pt x="241" y="0"/>
                  <a:pt x="241" y="0"/>
                  <a:pt x="241" y="0"/>
                </a:cubicBezTo>
                <a:cubicBezTo>
                  <a:pt x="251" y="0"/>
                  <a:pt x="259" y="8"/>
                  <a:pt x="259" y="18"/>
                </a:cubicBezTo>
                <a:cubicBezTo>
                  <a:pt x="259" y="394"/>
                  <a:pt x="259" y="394"/>
                  <a:pt x="259" y="394"/>
                </a:cubicBezTo>
                <a:cubicBezTo>
                  <a:pt x="259" y="404"/>
                  <a:pt x="251" y="412"/>
                  <a:pt x="241" y="412"/>
                </a:cubicBezTo>
                <a:moveTo>
                  <a:pt x="18" y="12"/>
                </a:moveTo>
                <a:cubicBezTo>
                  <a:pt x="14" y="12"/>
                  <a:pt x="12" y="15"/>
                  <a:pt x="12" y="18"/>
                </a:cubicBezTo>
                <a:cubicBezTo>
                  <a:pt x="12" y="394"/>
                  <a:pt x="12" y="394"/>
                  <a:pt x="12" y="394"/>
                </a:cubicBezTo>
                <a:cubicBezTo>
                  <a:pt x="12" y="397"/>
                  <a:pt x="14" y="400"/>
                  <a:pt x="18" y="400"/>
                </a:cubicBezTo>
                <a:cubicBezTo>
                  <a:pt x="241" y="400"/>
                  <a:pt x="241" y="400"/>
                  <a:pt x="241" y="400"/>
                </a:cubicBezTo>
                <a:cubicBezTo>
                  <a:pt x="244" y="400"/>
                  <a:pt x="247" y="397"/>
                  <a:pt x="247" y="394"/>
                </a:cubicBezTo>
                <a:cubicBezTo>
                  <a:pt x="247" y="18"/>
                  <a:pt x="247" y="18"/>
                  <a:pt x="247" y="18"/>
                </a:cubicBezTo>
                <a:cubicBezTo>
                  <a:pt x="247" y="15"/>
                  <a:pt x="244" y="12"/>
                  <a:pt x="241" y="12"/>
                </a:cubicBezTo>
                <a:lnTo>
                  <a:pt x="18" y="12"/>
                </a:lnTo>
                <a:close/>
              </a:path>
            </a:pathLst>
          </a:custGeom>
          <a:solidFill>
            <a:srgbClr val="B5E0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7"/>
          <p:cNvSpPr/>
          <p:nvPr/>
        </p:nvSpPr>
        <p:spPr bwMode="auto">
          <a:xfrm>
            <a:off x="1164125" y="2157628"/>
            <a:ext cx="372338" cy="66494"/>
          </a:xfrm>
          <a:custGeom>
            <a:avLst/>
            <a:gdLst>
              <a:gd name="T0" fmla="*/ 64 w 70"/>
              <a:gd name="T1" fmla="*/ 12 h 12"/>
              <a:gd name="T2" fmla="*/ 6 w 70"/>
              <a:gd name="T3" fmla="*/ 12 h 12"/>
              <a:gd name="T4" fmla="*/ 0 w 70"/>
              <a:gd name="T5" fmla="*/ 6 h 12"/>
              <a:gd name="T6" fmla="*/ 6 w 70"/>
              <a:gd name="T7" fmla="*/ 0 h 12"/>
              <a:gd name="T8" fmla="*/ 64 w 70"/>
              <a:gd name="T9" fmla="*/ 0 h 12"/>
              <a:gd name="T10" fmla="*/ 70 w 70"/>
              <a:gd name="T11" fmla="*/ 6 h 12"/>
              <a:gd name="T12" fmla="*/ 64 w 70"/>
              <a:gd name="T13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0" h="12">
                <a:moveTo>
                  <a:pt x="64" y="12"/>
                </a:moveTo>
                <a:cubicBezTo>
                  <a:pt x="6" y="12"/>
                  <a:pt x="6" y="12"/>
                  <a:pt x="6" y="12"/>
                </a:cubicBezTo>
                <a:cubicBezTo>
                  <a:pt x="2" y="12"/>
                  <a:pt x="0" y="9"/>
                  <a:pt x="0" y="6"/>
                </a:cubicBezTo>
                <a:cubicBezTo>
                  <a:pt x="0" y="3"/>
                  <a:pt x="2" y="0"/>
                  <a:pt x="6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8" y="0"/>
                  <a:pt x="70" y="3"/>
                  <a:pt x="70" y="6"/>
                </a:cubicBezTo>
                <a:cubicBezTo>
                  <a:pt x="70" y="9"/>
                  <a:pt x="68" y="12"/>
                  <a:pt x="64" y="12"/>
                </a:cubicBezTo>
              </a:path>
            </a:pathLst>
          </a:custGeom>
          <a:solidFill>
            <a:srgbClr val="B5E0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>
            <a:spLocks noEditPoints="1"/>
          </p:cNvSpPr>
          <p:nvPr/>
        </p:nvSpPr>
        <p:spPr bwMode="auto">
          <a:xfrm>
            <a:off x="1243915" y="3819842"/>
            <a:ext cx="199468" cy="212764"/>
          </a:xfrm>
          <a:custGeom>
            <a:avLst/>
            <a:gdLst>
              <a:gd name="T0" fmla="*/ 19 w 38"/>
              <a:gd name="T1" fmla="*/ 38 h 38"/>
              <a:gd name="T2" fmla="*/ 0 w 38"/>
              <a:gd name="T3" fmla="*/ 19 h 38"/>
              <a:gd name="T4" fmla="*/ 19 w 38"/>
              <a:gd name="T5" fmla="*/ 0 h 38"/>
              <a:gd name="T6" fmla="*/ 38 w 38"/>
              <a:gd name="T7" fmla="*/ 19 h 38"/>
              <a:gd name="T8" fmla="*/ 19 w 38"/>
              <a:gd name="T9" fmla="*/ 38 h 38"/>
              <a:gd name="T10" fmla="*/ 19 w 38"/>
              <a:gd name="T11" fmla="*/ 12 h 38"/>
              <a:gd name="T12" fmla="*/ 12 w 38"/>
              <a:gd name="T13" fmla="*/ 19 h 38"/>
              <a:gd name="T14" fmla="*/ 19 w 38"/>
              <a:gd name="T15" fmla="*/ 26 h 38"/>
              <a:gd name="T16" fmla="*/ 26 w 38"/>
              <a:gd name="T17" fmla="*/ 19 h 38"/>
              <a:gd name="T18" fmla="*/ 19 w 38"/>
              <a:gd name="T19" fmla="*/ 1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8" h="38">
                <a:moveTo>
                  <a:pt x="19" y="38"/>
                </a:moveTo>
                <a:cubicBezTo>
                  <a:pt x="9" y="38"/>
                  <a:pt x="0" y="30"/>
                  <a:pt x="0" y="19"/>
                </a:cubicBezTo>
                <a:cubicBezTo>
                  <a:pt x="0" y="8"/>
                  <a:pt x="9" y="0"/>
                  <a:pt x="19" y="0"/>
                </a:cubicBezTo>
                <a:cubicBezTo>
                  <a:pt x="30" y="0"/>
                  <a:pt x="38" y="8"/>
                  <a:pt x="38" y="19"/>
                </a:cubicBezTo>
                <a:cubicBezTo>
                  <a:pt x="38" y="30"/>
                  <a:pt x="30" y="38"/>
                  <a:pt x="19" y="38"/>
                </a:cubicBezTo>
                <a:moveTo>
                  <a:pt x="19" y="12"/>
                </a:moveTo>
                <a:cubicBezTo>
                  <a:pt x="15" y="12"/>
                  <a:pt x="12" y="15"/>
                  <a:pt x="12" y="19"/>
                </a:cubicBezTo>
                <a:cubicBezTo>
                  <a:pt x="12" y="23"/>
                  <a:pt x="15" y="26"/>
                  <a:pt x="19" y="26"/>
                </a:cubicBezTo>
                <a:cubicBezTo>
                  <a:pt x="23" y="26"/>
                  <a:pt x="26" y="23"/>
                  <a:pt x="26" y="19"/>
                </a:cubicBezTo>
                <a:cubicBezTo>
                  <a:pt x="26" y="15"/>
                  <a:pt x="23" y="12"/>
                  <a:pt x="19" y="12"/>
                </a:cubicBezTo>
              </a:path>
            </a:pathLst>
          </a:custGeom>
          <a:solidFill>
            <a:srgbClr val="B5E0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460151" y="3726756"/>
            <a:ext cx="1382962" cy="460375"/>
          </a:xfrm>
          <a:prstGeom prst="rect">
            <a:avLst/>
          </a:prstGeom>
          <a:solidFill>
            <a:srgbClr val="B5E0FF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前端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58814" y="2661761"/>
            <a:ext cx="1003935" cy="645160"/>
          </a:xfrm>
          <a:prstGeom prst="rect">
            <a:avLst/>
          </a:prstGeom>
          <a:solidFill>
            <a:srgbClr val="B5E0FF"/>
          </a:solidFill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0C61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Vue</a:t>
            </a:r>
            <a:endParaRPr lang="en-US" altLang="zh-CN" sz="3600" b="1" dirty="0">
              <a:solidFill>
                <a:srgbClr val="0C61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193082" y="1443091"/>
            <a:ext cx="5437187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成员：高岩、杨昊骐、沈洪蔚</a:t>
            </a:r>
            <a:endParaRPr lang="zh-CN" altLang="en-US" sz="20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开发数据访问服务，使前端通过数据访问服务对数据进行增删改查，从而实现前端对用户的请求</a:t>
            </a: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响应。</a:t>
            </a:r>
            <a:endParaRPr lang="zh-CN" altLang="en-US" sz="20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9763" y="4390409"/>
            <a:ext cx="5437187" cy="2306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成员：付川恒、吴可凡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开发网页上的内容展示与用户的交互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包括在网页上看到的图片、文字、视频、数字等信息等的设计，以及用户和服务器之间的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交互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</a:pP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bldLvl="0" animBg="1"/>
          <p:bldP spid="17" grpId="0" bldLvl="0" animBg="1"/>
          <p:bldP spid="1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bldLvl="0" animBg="1"/>
          <p:bldP spid="17" grpId="0" bldLvl="0" animBg="1"/>
          <p:bldP spid="18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843783"/>
            <a:ext cx="7315202" cy="351129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4" y="0"/>
            <a:ext cx="10291011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25" y="807337"/>
            <a:ext cx="5543550" cy="30670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900" y="379524"/>
            <a:ext cx="4700071" cy="6478476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552239" y="1073685"/>
            <a:ext cx="4902200" cy="4902200"/>
          </a:xfrm>
          <a:prstGeom prst="ellipse">
            <a:avLst/>
          </a:prstGeom>
          <a:solidFill>
            <a:schemeClr val="bg1">
              <a:alpha val="83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422" y="502921"/>
            <a:ext cx="2005588" cy="200558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168" y="546664"/>
            <a:ext cx="1475182" cy="147518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384908" y="1708903"/>
            <a:ext cx="3134191" cy="36317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115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第二</a:t>
            </a:r>
            <a:endParaRPr lang="en-US" altLang="zh-CN" sz="115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  <a:p>
            <a:pPr algn="ctr"/>
            <a:r>
              <a:rPr lang="zh-CN" altLang="en-US" sz="115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部分</a:t>
            </a:r>
            <a:endParaRPr lang="zh-CN" altLang="en-US" sz="115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52140" y="3197420"/>
            <a:ext cx="6512462" cy="5835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latin typeface="腾祥铁山楷书繁" panose="01010104010101010101" pitchFamily="2" charset="-122"/>
                <a:ea typeface="腾祥铁山楷书繁" panose="01010104010101010101" pitchFamily="2" charset="-122"/>
                <a:sym typeface="+mn-ea"/>
              </a:rPr>
              <a:t>选题意义及项目分析</a:t>
            </a:r>
            <a:endParaRPr lang="zh-CN" altLang="en-US" sz="32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2100" y="381000"/>
            <a:ext cx="11569700" cy="6134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605" y="3644900"/>
            <a:ext cx="5012104" cy="334010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5063939" y="1628477"/>
            <a:ext cx="0" cy="1227443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utoShape 4"/>
          <p:cNvSpPr>
            <a:spLocks noChangeAspect="1" noChangeArrowheads="1" noTextEdit="1"/>
          </p:cNvSpPr>
          <p:nvPr/>
        </p:nvSpPr>
        <p:spPr bwMode="auto">
          <a:xfrm>
            <a:off x="5334565" y="1724025"/>
            <a:ext cx="1515184" cy="1052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Freeform 6"/>
          <p:cNvSpPr>
            <a:spLocks noEditPoints="1"/>
          </p:cNvSpPr>
          <p:nvPr/>
        </p:nvSpPr>
        <p:spPr bwMode="auto">
          <a:xfrm>
            <a:off x="5343573" y="1724025"/>
            <a:ext cx="1497168" cy="1061169"/>
          </a:xfrm>
          <a:custGeom>
            <a:avLst/>
            <a:gdLst>
              <a:gd name="T0" fmla="*/ 20 w 175"/>
              <a:gd name="T1" fmla="*/ 14 h 124"/>
              <a:gd name="T2" fmla="*/ 105 w 175"/>
              <a:gd name="T3" fmla="*/ 14 h 124"/>
              <a:gd name="T4" fmla="*/ 105 w 175"/>
              <a:gd name="T5" fmla="*/ 14 h 124"/>
              <a:gd name="T6" fmla="*/ 105 w 175"/>
              <a:gd name="T7" fmla="*/ 7 h 124"/>
              <a:gd name="T8" fmla="*/ 112 w 175"/>
              <a:gd name="T9" fmla="*/ 0 h 124"/>
              <a:gd name="T10" fmla="*/ 145 w 175"/>
              <a:gd name="T11" fmla="*/ 0 h 124"/>
              <a:gd name="T12" fmla="*/ 152 w 175"/>
              <a:gd name="T13" fmla="*/ 7 h 124"/>
              <a:gd name="T14" fmla="*/ 152 w 175"/>
              <a:gd name="T15" fmla="*/ 14 h 124"/>
              <a:gd name="T16" fmla="*/ 152 w 175"/>
              <a:gd name="T17" fmla="*/ 14 h 124"/>
              <a:gd name="T18" fmla="*/ 156 w 175"/>
              <a:gd name="T19" fmla="*/ 14 h 124"/>
              <a:gd name="T20" fmla="*/ 175 w 175"/>
              <a:gd name="T21" fmla="*/ 33 h 124"/>
              <a:gd name="T22" fmla="*/ 175 w 175"/>
              <a:gd name="T23" fmla="*/ 104 h 124"/>
              <a:gd name="T24" fmla="*/ 156 w 175"/>
              <a:gd name="T25" fmla="*/ 124 h 124"/>
              <a:gd name="T26" fmla="*/ 20 w 175"/>
              <a:gd name="T27" fmla="*/ 124 h 124"/>
              <a:gd name="T28" fmla="*/ 0 w 175"/>
              <a:gd name="T29" fmla="*/ 104 h 124"/>
              <a:gd name="T30" fmla="*/ 0 w 175"/>
              <a:gd name="T31" fmla="*/ 33 h 124"/>
              <a:gd name="T32" fmla="*/ 20 w 175"/>
              <a:gd name="T33" fmla="*/ 14 h 124"/>
              <a:gd name="T34" fmla="*/ 115 w 175"/>
              <a:gd name="T35" fmla="*/ 14 h 124"/>
              <a:gd name="T36" fmla="*/ 141 w 175"/>
              <a:gd name="T37" fmla="*/ 14 h 124"/>
              <a:gd name="T38" fmla="*/ 141 w 175"/>
              <a:gd name="T39" fmla="*/ 4 h 124"/>
              <a:gd name="T40" fmla="*/ 115 w 175"/>
              <a:gd name="T41" fmla="*/ 4 h 124"/>
              <a:gd name="T42" fmla="*/ 115 w 175"/>
              <a:gd name="T43" fmla="*/ 14 h 124"/>
              <a:gd name="T44" fmla="*/ 90 w 175"/>
              <a:gd name="T45" fmla="*/ 27 h 124"/>
              <a:gd name="T46" fmla="*/ 48 w 175"/>
              <a:gd name="T47" fmla="*/ 69 h 124"/>
              <a:gd name="T48" fmla="*/ 90 w 175"/>
              <a:gd name="T49" fmla="*/ 111 h 124"/>
              <a:gd name="T50" fmla="*/ 132 w 175"/>
              <a:gd name="T51" fmla="*/ 69 h 124"/>
              <a:gd name="T52" fmla="*/ 90 w 175"/>
              <a:gd name="T53" fmla="*/ 27 h 124"/>
              <a:gd name="T54" fmla="*/ 119 w 175"/>
              <a:gd name="T55" fmla="*/ 69 h 124"/>
              <a:gd name="T56" fmla="*/ 90 w 175"/>
              <a:gd name="T57" fmla="*/ 41 h 124"/>
              <a:gd name="T58" fmla="*/ 62 w 175"/>
              <a:gd name="T59" fmla="*/ 69 h 124"/>
              <a:gd name="T60" fmla="*/ 90 w 175"/>
              <a:gd name="T61" fmla="*/ 98 h 124"/>
              <a:gd name="T62" fmla="*/ 119 w 175"/>
              <a:gd name="T63" fmla="*/ 69 h 124"/>
              <a:gd name="T64" fmla="*/ 90 w 175"/>
              <a:gd name="T65" fmla="*/ 35 h 124"/>
              <a:gd name="T66" fmla="*/ 56 w 175"/>
              <a:gd name="T67" fmla="*/ 69 h 124"/>
              <a:gd name="T68" fmla="*/ 90 w 175"/>
              <a:gd name="T69" fmla="*/ 104 h 124"/>
              <a:gd name="T70" fmla="*/ 124 w 175"/>
              <a:gd name="T71" fmla="*/ 69 h 124"/>
              <a:gd name="T72" fmla="*/ 90 w 175"/>
              <a:gd name="T73" fmla="*/ 3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75" h="124">
                <a:moveTo>
                  <a:pt x="20" y="14"/>
                </a:moveTo>
                <a:cubicBezTo>
                  <a:pt x="105" y="14"/>
                  <a:pt x="105" y="14"/>
                  <a:pt x="105" y="14"/>
                </a:cubicBezTo>
                <a:cubicBezTo>
                  <a:pt x="105" y="14"/>
                  <a:pt x="105" y="14"/>
                  <a:pt x="105" y="14"/>
                </a:cubicBezTo>
                <a:cubicBezTo>
                  <a:pt x="105" y="7"/>
                  <a:pt x="105" y="7"/>
                  <a:pt x="105" y="7"/>
                </a:cubicBezTo>
                <a:cubicBezTo>
                  <a:pt x="105" y="3"/>
                  <a:pt x="108" y="0"/>
                  <a:pt x="112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49" y="0"/>
                  <a:pt x="152" y="3"/>
                  <a:pt x="152" y="7"/>
                </a:cubicBezTo>
                <a:cubicBezTo>
                  <a:pt x="152" y="14"/>
                  <a:pt x="152" y="14"/>
                  <a:pt x="152" y="14"/>
                </a:cubicBezTo>
                <a:cubicBezTo>
                  <a:pt x="152" y="14"/>
                  <a:pt x="152" y="14"/>
                  <a:pt x="152" y="14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67" y="14"/>
                  <a:pt x="175" y="23"/>
                  <a:pt x="175" y="33"/>
                </a:cubicBezTo>
                <a:cubicBezTo>
                  <a:pt x="175" y="104"/>
                  <a:pt x="175" y="104"/>
                  <a:pt x="175" y="104"/>
                </a:cubicBezTo>
                <a:cubicBezTo>
                  <a:pt x="175" y="115"/>
                  <a:pt x="167" y="124"/>
                  <a:pt x="156" y="124"/>
                </a:cubicBezTo>
                <a:cubicBezTo>
                  <a:pt x="20" y="124"/>
                  <a:pt x="20" y="124"/>
                  <a:pt x="20" y="124"/>
                </a:cubicBezTo>
                <a:cubicBezTo>
                  <a:pt x="9" y="124"/>
                  <a:pt x="0" y="115"/>
                  <a:pt x="0" y="104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23"/>
                  <a:pt x="9" y="14"/>
                  <a:pt x="20" y="14"/>
                </a:cubicBezTo>
                <a:close/>
                <a:moveTo>
                  <a:pt x="115" y="14"/>
                </a:moveTo>
                <a:cubicBezTo>
                  <a:pt x="141" y="14"/>
                  <a:pt x="141" y="14"/>
                  <a:pt x="141" y="14"/>
                </a:cubicBezTo>
                <a:cubicBezTo>
                  <a:pt x="141" y="4"/>
                  <a:pt x="141" y="4"/>
                  <a:pt x="141" y="4"/>
                </a:cubicBezTo>
                <a:cubicBezTo>
                  <a:pt x="115" y="4"/>
                  <a:pt x="115" y="4"/>
                  <a:pt x="115" y="4"/>
                </a:cubicBezTo>
                <a:cubicBezTo>
                  <a:pt x="115" y="14"/>
                  <a:pt x="115" y="14"/>
                  <a:pt x="115" y="14"/>
                </a:cubicBezTo>
                <a:close/>
                <a:moveTo>
                  <a:pt x="90" y="27"/>
                </a:moveTo>
                <a:cubicBezTo>
                  <a:pt x="67" y="27"/>
                  <a:pt x="48" y="46"/>
                  <a:pt x="48" y="69"/>
                </a:cubicBezTo>
                <a:cubicBezTo>
                  <a:pt x="48" y="92"/>
                  <a:pt x="67" y="111"/>
                  <a:pt x="90" y="111"/>
                </a:cubicBezTo>
                <a:cubicBezTo>
                  <a:pt x="113" y="111"/>
                  <a:pt x="132" y="92"/>
                  <a:pt x="132" y="69"/>
                </a:cubicBezTo>
                <a:cubicBezTo>
                  <a:pt x="132" y="46"/>
                  <a:pt x="113" y="27"/>
                  <a:pt x="90" y="27"/>
                </a:cubicBezTo>
                <a:close/>
                <a:moveTo>
                  <a:pt x="119" y="69"/>
                </a:moveTo>
                <a:cubicBezTo>
                  <a:pt x="119" y="53"/>
                  <a:pt x="106" y="41"/>
                  <a:pt x="90" y="41"/>
                </a:cubicBezTo>
                <a:cubicBezTo>
                  <a:pt x="74" y="41"/>
                  <a:pt x="62" y="53"/>
                  <a:pt x="62" y="69"/>
                </a:cubicBezTo>
                <a:cubicBezTo>
                  <a:pt x="62" y="85"/>
                  <a:pt x="74" y="98"/>
                  <a:pt x="90" y="98"/>
                </a:cubicBezTo>
                <a:cubicBezTo>
                  <a:pt x="106" y="98"/>
                  <a:pt x="119" y="85"/>
                  <a:pt x="119" y="69"/>
                </a:cubicBezTo>
                <a:close/>
                <a:moveTo>
                  <a:pt x="90" y="35"/>
                </a:moveTo>
                <a:cubicBezTo>
                  <a:pt x="71" y="35"/>
                  <a:pt x="56" y="50"/>
                  <a:pt x="56" y="69"/>
                </a:cubicBezTo>
                <a:cubicBezTo>
                  <a:pt x="56" y="88"/>
                  <a:pt x="71" y="104"/>
                  <a:pt x="90" y="104"/>
                </a:cubicBezTo>
                <a:cubicBezTo>
                  <a:pt x="109" y="104"/>
                  <a:pt x="124" y="88"/>
                  <a:pt x="124" y="69"/>
                </a:cubicBezTo>
                <a:cubicBezTo>
                  <a:pt x="124" y="50"/>
                  <a:pt x="109" y="35"/>
                  <a:pt x="90" y="35"/>
                </a:cubicBezTo>
                <a:close/>
              </a:path>
            </a:pathLst>
          </a:custGeom>
          <a:solidFill>
            <a:srgbClr val="B5E0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892" y="3215682"/>
            <a:ext cx="5543550" cy="306705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80126" y="2077653"/>
            <a:ext cx="4312716" cy="15659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珞珈作业是一个作业提交系统。由于平时大家所用的一些系统中缺少一些关键功能，我们便设计了这样一款作业提交系统，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将一些创新性想法集成于我们的小组项目中，进而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便于学生提交作业，也便于老师查看和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批改。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112017" y="1628477"/>
            <a:ext cx="0" cy="1227443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7325995" y="2077720"/>
            <a:ext cx="4541520" cy="2155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拿我们目前的软件构造基础课程来说，平时大家的作业提交在自己的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github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或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gitee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库中，老师需要一个一个点开大家的代码库地址才能看到大家的作业情况，并且老师也不能进行评价修改，学生难以得到自己作业质量的反馈。所以我们的系统主要针对这一问题来进行完善，老师可以对代码进行批注，学生也能查看到相关情况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70785" y="1335706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rgbClr val="B5E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珞珈</a:t>
            </a:r>
            <a:r>
              <a:rPr lang="zh-CN" altLang="en-US" sz="4800" b="1" dirty="0">
                <a:solidFill>
                  <a:srgbClr val="B5E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作业</a:t>
            </a:r>
            <a:endParaRPr lang="zh-CN" altLang="en-US" sz="4800" b="1" dirty="0">
              <a:solidFill>
                <a:srgbClr val="B5E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294076" y="1335706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rgbClr val="B5E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特色</a:t>
            </a:r>
            <a:r>
              <a:rPr lang="zh-CN" altLang="en-US" sz="4800" b="1" dirty="0">
                <a:solidFill>
                  <a:srgbClr val="B5E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功能</a:t>
            </a:r>
            <a:endParaRPr lang="zh-CN" altLang="en-US" sz="4800" b="1" dirty="0">
              <a:solidFill>
                <a:srgbClr val="B5E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0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9" grpId="0"/>
          <p:bldP spid="10" grpId="0"/>
          <p:bldP spid="1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9" grpId="0"/>
          <p:bldP spid="10" grpId="0"/>
          <p:bldP spid="11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843783"/>
            <a:ext cx="7315202" cy="351129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4" y="0"/>
            <a:ext cx="10291011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25" y="807337"/>
            <a:ext cx="5543550" cy="30670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900" y="379524"/>
            <a:ext cx="4700071" cy="6478476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552239" y="1073685"/>
            <a:ext cx="4902200" cy="4902200"/>
          </a:xfrm>
          <a:prstGeom prst="ellipse">
            <a:avLst/>
          </a:prstGeom>
          <a:solidFill>
            <a:schemeClr val="bg1">
              <a:alpha val="83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422" y="502921"/>
            <a:ext cx="2005588" cy="200558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168" y="546664"/>
            <a:ext cx="1475182" cy="147518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384908" y="1708903"/>
            <a:ext cx="3134191" cy="36317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115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第三</a:t>
            </a:r>
            <a:endParaRPr lang="en-US" altLang="zh-CN" sz="115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  <a:p>
            <a:pPr algn="ctr"/>
            <a:r>
              <a:rPr lang="zh-CN" altLang="en-US" sz="11500" dirty="0"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部分</a:t>
            </a:r>
            <a:endParaRPr lang="zh-CN" altLang="en-US" sz="115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52140" y="3197420"/>
            <a:ext cx="6512462" cy="5835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latin typeface="腾祥铁山楷书繁" panose="01010104010101010101" pitchFamily="2" charset="-122"/>
                <a:ea typeface="腾祥铁山楷书繁" panose="01010104010101010101" pitchFamily="2" charset="-122"/>
                <a:sym typeface="+mn-ea"/>
              </a:rPr>
              <a:t>项目技术路线</a:t>
            </a:r>
            <a:r>
              <a:rPr lang="zh-CN" altLang="en-US" sz="3200" dirty="0">
                <a:latin typeface="腾祥铁山楷书繁" panose="01010104010101010101" pitchFamily="2" charset="-122"/>
                <a:ea typeface="腾祥铁山楷书繁" panose="01010104010101010101" pitchFamily="2" charset="-122"/>
                <a:sym typeface="+mn-ea"/>
              </a:rPr>
              <a:t>及难点</a:t>
            </a:r>
            <a:endParaRPr lang="zh-CN" altLang="en-US" sz="3200" dirty="0"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2100" y="381000"/>
            <a:ext cx="11569700" cy="6134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6279" y="1605871"/>
            <a:ext cx="1834571" cy="252873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605" y="3644900"/>
            <a:ext cx="5012104" cy="33401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26805" y="4134605"/>
            <a:ext cx="3368150" cy="960319"/>
            <a:chOff x="6798184" y="1678126"/>
            <a:chExt cx="3368150" cy="960319"/>
          </a:xfrm>
        </p:grpSpPr>
        <p:sp>
          <p:nvSpPr>
            <p:cNvPr id="5" name="矩形 4"/>
            <p:cNvSpPr/>
            <p:nvPr/>
          </p:nvSpPr>
          <p:spPr>
            <a:xfrm>
              <a:off x="6798184" y="2030750"/>
              <a:ext cx="3368150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进行页面设计（包括相应的控件的编写），实现用户交互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功能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7361272" y="1678126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前端</a:t>
              </a: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开发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EB0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940727" y="4134605"/>
            <a:ext cx="3368150" cy="960319"/>
            <a:chOff x="6798184" y="1678126"/>
            <a:chExt cx="3368150" cy="960319"/>
          </a:xfrm>
        </p:grpSpPr>
        <p:sp>
          <p:nvSpPr>
            <p:cNvPr id="8" name="矩形 7"/>
            <p:cNvSpPr/>
            <p:nvPr/>
          </p:nvSpPr>
          <p:spPr>
            <a:xfrm>
              <a:off x="6798184" y="2030750"/>
              <a:ext cx="3368150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使前端通过数据访问服务对数据进行增、删、改、查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7361272" y="1678126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后端提供</a:t>
              </a: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数据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EB0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421866" y="1262179"/>
            <a:ext cx="3368150" cy="755650"/>
            <a:chOff x="6798184" y="1678126"/>
            <a:chExt cx="3368150" cy="755650"/>
          </a:xfrm>
        </p:grpSpPr>
        <p:sp>
          <p:nvSpPr>
            <p:cNvPr id="11" name="矩形 10"/>
            <p:cNvSpPr/>
            <p:nvPr/>
          </p:nvSpPr>
          <p:spPr>
            <a:xfrm>
              <a:off x="6798184" y="2030750"/>
              <a:ext cx="3368150" cy="34925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61272" y="1678126"/>
              <a:ext cx="2241974" cy="75565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技术路线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8EB0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873524" y="2103562"/>
            <a:ext cx="2364312" cy="2364312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714" y="1713643"/>
            <a:ext cx="1834571" cy="2528734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804969" y="2562751"/>
            <a:ext cx="10239665" cy="1411823"/>
            <a:chOff x="1804969" y="3083451"/>
            <a:chExt cx="10239665" cy="1411823"/>
          </a:xfrm>
        </p:grpSpPr>
        <p:sp>
          <p:nvSpPr>
            <p:cNvPr id="14" name="椭圆 13"/>
            <p:cNvSpPr/>
            <p:nvPr/>
          </p:nvSpPr>
          <p:spPr>
            <a:xfrm>
              <a:off x="1804969" y="3083451"/>
              <a:ext cx="1411823" cy="1411823"/>
            </a:xfrm>
            <a:prstGeom prst="ellipse">
              <a:avLst/>
            </a:prstGeom>
            <a:solidFill>
              <a:srgbClr val="B5E0FF"/>
            </a:solidFill>
            <a:ln>
              <a:noFill/>
            </a:ln>
            <a:effectLst>
              <a:outerShdw blurRad="203200" dist="63500" dir="5400000" algn="t" rotWithShape="0">
                <a:prstClr val="black">
                  <a:alpha val="7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5361930" y="3083451"/>
              <a:ext cx="1411823" cy="1411823"/>
            </a:xfrm>
            <a:prstGeom prst="ellipse">
              <a:avLst/>
            </a:prstGeom>
            <a:solidFill>
              <a:srgbClr val="023371"/>
            </a:solidFill>
            <a:ln>
              <a:noFill/>
            </a:ln>
            <a:effectLst>
              <a:outerShdw blurRad="203200" dist="63500" dir="5400000" algn="t" rotWithShape="0">
                <a:prstClr val="black">
                  <a:alpha val="7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8918891" y="3083451"/>
              <a:ext cx="1411823" cy="1411823"/>
            </a:xfrm>
            <a:prstGeom prst="ellipse">
              <a:avLst/>
            </a:prstGeom>
            <a:solidFill>
              <a:srgbClr val="B5E0FF"/>
            </a:solidFill>
            <a:ln>
              <a:noFill/>
            </a:ln>
            <a:effectLst>
              <a:outerShdw blurRad="203200" dist="63500" dir="5400000" algn="t" rotWithShape="0">
                <a:prstClr val="black">
                  <a:alpha val="7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3648011" y="3789363"/>
              <a:ext cx="1282700" cy="0"/>
            </a:xfrm>
            <a:prstGeom prst="lin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7204972" y="3789363"/>
              <a:ext cx="1282700" cy="0"/>
            </a:xfrm>
            <a:prstGeom prst="lin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10761934" y="3789363"/>
              <a:ext cx="1282700" cy="0"/>
            </a:xfrm>
            <a:prstGeom prst="lin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矩形 19"/>
            <p:cNvSpPr/>
            <p:nvPr/>
          </p:nvSpPr>
          <p:spPr>
            <a:xfrm>
              <a:off x="1804969" y="3407815"/>
              <a:ext cx="1411822" cy="79720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01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358209" y="3407815"/>
              <a:ext cx="1411822" cy="79720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02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8904968" y="3407815"/>
              <a:ext cx="1411822" cy="79720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03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781602" y="4156830"/>
            <a:ext cx="2456180" cy="960120"/>
            <a:chOff x="7195694" y="1678126"/>
            <a:chExt cx="2456180" cy="960120"/>
          </a:xfrm>
        </p:grpSpPr>
        <p:sp>
          <p:nvSpPr>
            <p:cNvPr id="29" name="矩形 28"/>
            <p:cNvSpPr/>
            <p:nvPr>
              <p:custDataLst>
                <p:tags r:id="rId4"/>
              </p:custDataLst>
            </p:nvPr>
          </p:nvSpPr>
          <p:spPr>
            <a:xfrm>
              <a:off x="7195694" y="2030551"/>
              <a:ext cx="2456180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  <a:sym typeface="+mn-ea"/>
                </a:rPr>
                <a:t>后端编写代码，实现后端服务的业务逻辑设计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30" name="矩形 29"/>
            <p:cNvSpPr/>
            <p:nvPr>
              <p:custDataLst>
                <p:tags r:id="rId5"/>
              </p:custDataLst>
            </p:nvPr>
          </p:nvSpPr>
          <p:spPr>
            <a:xfrm>
              <a:off x="7361272" y="1678126"/>
              <a:ext cx="2241974" cy="75565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  <a:sym typeface="+mn-ea"/>
                </a:rPr>
                <a:t>后端逻辑设计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8EB0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EB0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2100" y="381000"/>
            <a:ext cx="11569700" cy="6134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605" y="3644900"/>
            <a:ext cx="5012104" cy="33401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7660538" y="2723088"/>
            <a:ext cx="2346749" cy="960120"/>
            <a:chOff x="6798184" y="1678126"/>
            <a:chExt cx="2346749" cy="960120"/>
          </a:xfrm>
        </p:grpSpPr>
        <p:sp>
          <p:nvSpPr>
            <p:cNvPr id="10" name="矩形 9"/>
            <p:cNvSpPr/>
            <p:nvPr/>
          </p:nvSpPr>
          <p:spPr>
            <a:xfrm>
              <a:off x="6798184" y="2030551"/>
              <a:ext cx="2134870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将小组内成员的各部分代码进行集成，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测试。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902959" y="1678126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业务流程的</a:t>
              </a: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实现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EB0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82632" y="1422516"/>
            <a:ext cx="3368150" cy="1065094"/>
            <a:chOff x="6798184" y="1678126"/>
            <a:chExt cx="3368150" cy="1065094"/>
          </a:xfrm>
        </p:grpSpPr>
        <p:sp>
          <p:nvSpPr>
            <p:cNvPr id="13" name="矩形 12"/>
            <p:cNvSpPr/>
            <p:nvPr/>
          </p:nvSpPr>
          <p:spPr>
            <a:xfrm>
              <a:off x="6798184" y="2135525"/>
              <a:ext cx="3368150" cy="6076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设计一个关系型数据库，使用SQL query来访问数据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7361272" y="1678126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数据库管理</a:t>
              </a: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8EB0"/>
                  </a:solidFill>
                  <a:effectLst/>
                  <a:uLnTx/>
                  <a:uFillTx/>
                  <a:latin typeface="腾祥铁山楷书繁" panose="01010104010101010101" pitchFamily="2" charset="-122"/>
                  <a:ea typeface="腾祥铁山楷书繁" panose="01010104010101010101" pitchFamily="2" charset="-122"/>
                </a:rPr>
                <a:t>数据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8EB0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625" y="1638308"/>
            <a:ext cx="3510422" cy="4838692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 flipH="1">
            <a:off x="146876" y="2523219"/>
            <a:ext cx="7082443" cy="1811562"/>
            <a:chOff x="4962191" y="2883582"/>
            <a:chExt cx="7082443" cy="1811562"/>
          </a:xfrm>
        </p:grpSpPr>
        <p:sp>
          <p:nvSpPr>
            <p:cNvPr id="5" name="椭圆 4"/>
            <p:cNvSpPr/>
            <p:nvPr/>
          </p:nvSpPr>
          <p:spPr>
            <a:xfrm>
              <a:off x="4962191" y="2883582"/>
              <a:ext cx="1811562" cy="1811562"/>
            </a:xfrm>
            <a:prstGeom prst="ellipse">
              <a:avLst/>
            </a:prstGeom>
            <a:solidFill>
              <a:srgbClr val="B5E0FF"/>
            </a:solidFill>
            <a:ln>
              <a:noFill/>
            </a:ln>
            <a:effectLst>
              <a:outerShdw blurRad="203200" dist="63500" dir="5400000" algn="t" rotWithShape="0">
                <a:prstClr val="black">
                  <a:alpha val="7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8918891" y="3083451"/>
              <a:ext cx="1411823" cy="1411823"/>
            </a:xfrm>
            <a:prstGeom prst="ellipse">
              <a:avLst/>
            </a:prstGeom>
            <a:solidFill>
              <a:srgbClr val="B5E0FF"/>
            </a:solidFill>
            <a:ln>
              <a:noFill/>
            </a:ln>
            <a:effectLst>
              <a:outerShdw blurRad="203200" dist="63500" dir="5400000" algn="t" rotWithShape="0">
                <a:prstClr val="black">
                  <a:alpha val="7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7204972" y="3789363"/>
              <a:ext cx="1282700" cy="0"/>
            </a:xfrm>
            <a:prstGeom prst="lin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0761934" y="3789363"/>
              <a:ext cx="1282700" cy="0"/>
            </a:xfrm>
            <a:prstGeom prst="line">
              <a:avLst/>
            </a:prstGeom>
            <a:ln w="28575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 14"/>
          <p:cNvSpPr/>
          <p:nvPr/>
        </p:nvSpPr>
        <p:spPr>
          <a:xfrm>
            <a:off x="1808934" y="3047452"/>
            <a:ext cx="1411822" cy="79720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腾祥铁山楷书繁" panose="01010104010101010101" pitchFamily="2" charset="-122"/>
                <a:ea typeface="腾祥铁山楷书繁" panose="01010104010101010101" pitchFamily="2" charset="-122"/>
              </a:rPr>
              <a:t>04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  <p:sp>
        <p:nvSpPr>
          <p:cNvPr id="16" name="椭圆 9"/>
          <p:cNvSpPr/>
          <p:nvPr/>
        </p:nvSpPr>
        <p:spPr>
          <a:xfrm>
            <a:off x="5830262" y="2992289"/>
            <a:ext cx="986552" cy="898821"/>
          </a:xfrm>
          <a:custGeom>
            <a:avLst/>
            <a:gdLst>
              <a:gd name="connsiteX0" fmla="*/ 138332 w 334963"/>
              <a:gd name="connsiteY0" fmla="*/ 262313 h 305176"/>
              <a:gd name="connsiteX1" fmla="*/ 143587 w 334963"/>
              <a:gd name="connsiteY1" fmla="*/ 267671 h 305176"/>
              <a:gd name="connsiteX2" fmla="*/ 143587 w 334963"/>
              <a:gd name="connsiteY2" fmla="*/ 279726 h 305176"/>
              <a:gd name="connsiteX3" fmla="*/ 169863 w 334963"/>
              <a:gd name="connsiteY3" fmla="*/ 291781 h 305176"/>
              <a:gd name="connsiteX4" fmla="*/ 196139 w 334963"/>
              <a:gd name="connsiteY4" fmla="*/ 279726 h 305176"/>
              <a:gd name="connsiteX5" fmla="*/ 196139 w 334963"/>
              <a:gd name="connsiteY5" fmla="*/ 267671 h 305176"/>
              <a:gd name="connsiteX6" fmla="*/ 201394 w 334963"/>
              <a:gd name="connsiteY6" fmla="*/ 262313 h 305176"/>
              <a:gd name="connsiteX7" fmla="*/ 207963 w 334963"/>
              <a:gd name="connsiteY7" fmla="*/ 267671 h 305176"/>
              <a:gd name="connsiteX8" fmla="*/ 207963 w 334963"/>
              <a:gd name="connsiteY8" fmla="*/ 283745 h 305176"/>
              <a:gd name="connsiteX9" fmla="*/ 204022 w 334963"/>
              <a:gd name="connsiteY9" fmla="*/ 289102 h 305176"/>
              <a:gd name="connsiteX10" fmla="*/ 172491 w 334963"/>
              <a:gd name="connsiteY10" fmla="*/ 303837 h 305176"/>
              <a:gd name="connsiteX11" fmla="*/ 169863 w 334963"/>
              <a:gd name="connsiteY11" fmla="*/ 305176 h 305176"/>
              <a:gd name="connsiteX12" fmla="*/ 167236 w 334963"/>
              <a:gd name="connsiteY12" fmla="*/ 303837 h 305176"/>
              <a:gd name="connsiteX13" fmla="*/ 135705 w 334963"/>
              <a:gd name="connsiteY13" fmla="*/ 289102 h 305176"/>
              <a:gd name="connsiteX14" fmla="*/ 131763 w 334963"/>
              <a:gd name="connsiteY14" fmla="*/ 283745 h 305176"/>
              <a:gd name="connsiteX15" fmla="*/ 131763 w 334963"/>
              <a:gd name="connsiteY15" fmla="*/ 267671 h 305176"/>
              <a:gd name="connsiteX16" fmla="*/ 138332 w 334963"/>
              <a:gd name="connsiteY16" fmla="*/ 262313 h 305176"/>
              <a:gd name="connsiteX17" fmla="*/ 128043 w 334963"/>
              <a:gd name="connsiteY17" fmla="*/ 230563 h 305176"/>
              <a:gd name="connsiteX18" fmla="*/ 125413 w 334963"/>
              <a:gd name="connsiteY18" fmla="*/ 233341 h 305176"/>
              <a:gd name="connsiteX19" fmla="*/ 125413 w 334963"/>
              <a:gd name="connsiteY19" fmla="*/ 238898 h 305176"/>
              <a:gd name="connsiteX20" fmla="*/ 128043 w 334963"/>
              <a:gd name="connsiteY20" fmla="*/ 241676 h 305176"/>
              <a:gd name="connsiteX21" fmla="*/ 206922 w 334963"/>
              <a:gd name="connsiteY21" fmla="*/ 241676 h 305176"/>
              <a:gd name="connsiteX22" fmla="*/ 209551 w 334963"/>
              <a:gd name="connsiteY22" fmla="*/ 238898 h 305176"/>
              <a:gd name="connsiteX23" fmla="*/ 209551 w 334963"/>
              <a:gd name="connsiteY23" fmla="*/ 233341 h 305176"/>
              <a:gd name="connsiteX24" fmla="*/ 206922 w 334963"/>
              <a:gd name="connsiteY24" fmla="*/ 230563 h 305176"/>
              <a:gd name="connsiteX25" fmla="*/ 128043 w 334963"/>
              <a:gd name="connsiteY25" fmla="*/ 230563 h 305176"/>
              <a:gd name="connsiteX26" fmla="*/ 128781 w 334963"/>
              <a:gd name="connsiteY26" fmla="*/ 219451 h 305176"/>
              <a:gd name="connsiteX27" fmla="*/ 207769 w 334963"/>
              <a:gd name="connsiteY27" fmla="*/ 219451 h 305176"/>
              <a:gd name="connsiteX28" fmla="*/ 222250 w 334963"/>
              <a:gd name="connsiteY28" fmla="*/ 233556 h 305176"/>
              <a:gd name="connsiteX29" fmla="*/ 222250 w 334963"/>
              <a:gd name="connsiteY29" fmla="*/ 238684 h 305176"/>
              <a:gd name="connsiteX30" fmla="*/ 207769 w 334963"/>
              <a:gd name="connsiteY30" fmla="*/ 252789 h 305176"/>
              <a:gd name="connsiteX31" fmla="*/ 128781 w 334963"/>
              <a:gd name="connsiteY31" fmla="*/ 252789 h 305176"/>
              <a:gd name="connsiteX32" fmla="*/ 114300 w 334963"/>
              <a:gd name="connsiteY32" fmla="*/ 238684 h 305176"/>
              <a:gd name="connsiteX33" fmla="*/ 114300 w 334963"/>
              <a:gd name="connsiteY33" fmla="*/ 233556 h 305176"/>
              <a:gd name="connsiteX34" fmla="*/ 128781 w 334963"/>
              <a:gd name="connsiteY34" fmla="*/ 219451 h 305176"/>
              <a:gd name="connsiteX35" fmla="*/ 266120 w 334963"/>
              <a:gd name="connsiteY35" fmla="*/ 168353 h 305176"/>
              <a:gd name="connsiteX36" fmla="*/ 305614 w 334963"/>
              <a:gd name="connsiteY36" fmla="*/ 198019 h 305176"/>
              <a:gd name="connsiteX37" fmla="*/ 306930 w 334963"/>
              <a:gd name="connsiteY37" fmla="*/ 205758 h 305176"/>
              <a:gd name="connsiteX38" fmla="*/ 301664 w 334963"/>
              <a:gd name="connsiteY38" fmla="*/ 208338 h 305176"/>
              <a:gd name="connsiteX39" fmla="*/ 299032 w 334963"/>
              <a:gd name="connsiteY39" fmla="*/ 207048 h 305176"/>
              <a:gd name="connsiteX40" fmla="*/ 259538 w 334963"/>
              <a:gd name="connsiteY40" fmla="*/ 178672 h 305176"/>
              <a:gd name="connsiteX41" fmla="*/ 258221 w 334963"/>
              <a:gd name="connsiteY41" fmla="*/ 169643 h 305176"/>
              <a:gd name="connsiteX42" fmla="*/ 266120 w 334963"/>
              <a:gd name="connsiteY42" fmla="*/ 168353 h 305176"/>
              <a:gd name="connsiteX43" fmla="*/ 75093 w 334963"/>
              <a:gd name="connsiteY43" fmla="*/ 166503 h 305176"/>
              <a:gd name="connsiteX44" fmla="*/ 83067 w 334963"/>
              <a:gd name="connsiteY44" fmla="*/ 167810 h 305176"/>
              <a:gd name="connsiteX45" fmla="*/ 81738 w 334963"/>
              <a:gd name="connsiteY45" fmla="*/ 175654 h 305176"/>
              <a:gd name="connsiteX46" fmla="*/ 39208 w 334963"/>
              <a:gd name="connsiteY46" fmla="*/ 207031 h 305176"/>
              <a:gd name="connsiteX47" fmla="*/ 35221 w 334963"/>
              <a:gd name="connsiteY47" fmla="*/ 208338 h 305176"/>
              <a:gd name="connsiteX48" fmla="*/ 31233 w 334963"/>
              <a:gd name="connsiteY48" fmla="*/ 205723 h 305176"/>
              <a:gd name="connsiteX49" fmla="*/ 32562 w 334963"/>
              <a:gd name="connsiteY49" fmla="*/ 197879 h 305176"/>
              <a:gd name="connsiteX50" fmla="*/ 75093 w 334963"/>
              <a:gd name="connsiteY50" fmla="*/ 166503 h 305176"/>
              <a:gd name="connsiteX51" fmla="*/ 284569 w 334963"/>
              <a:gd name="connsiteY51" fmla="*/ 98801 h 305176"/>
              <a:gd name="connsiteX52" fmla="*/ 329795 w 334963"/>
              <a:gd name="connsiteY52" fmla="*/ 98801 h 305176"/>
              <a:gd name="connsiteX53" fmla="*/ 334963 w 334963"/>
              <a:gd name="connsiteY53" fmla="*/ 104975 h 305176"/>
              <a:gd name="connsiteX54" fmla="*/ 329795 w 334963"/>
              <a:gd name="connsiteY54" fmla="*/ 109914 h 305176"/>
              <a:gd name="connsiteX55" fmla="*/ 284569 w 334963"/>
              <a:gd name="connsiteY55" fmla="*/ 109914 h 305176"/>
              <a:gd name="connsiteX56" fmla="*/ 279400 w 334963"/>
              <a:gd name="connsiteY56" fmla="*/ 104975 h 305176"/>
              <a:gd name="connsiteX57" fmla="*/ 284569 w 334963"/>
              <a:gd name="connsiteY57" fmla="*/ 98801 h 305176"/>
              <a:gd name="connsiteX58" fmla="*/ 5340 w 334963"/>
              <a:gd name="connsiteY58" fmla="*/ 98801 h 305176"/>
              <a:gd name="connsiteX59" fmla="*/ 53398 w 334963"/>
              <a:gd name="connsiteY59" fmla="*/ 98801 h 305176"/>
              <a:gd name="connsiteX60" fmla="*/ 58738 w 334963"/>
              <a:gd name="connsiteY60" fmla="*/ 104975 h 305176"/>
              <a:gd name="connsiteX61" fmla="*/ 53398 w 334963"/>
              <a:gd name="connsiteY61" fmla="*/ 109914 h 305176"/>
              <a:gd name="connsiteX62" fmla="*/ 5340 w 334963"/>
              <a:gd name="connsiteY62" fmla="*/ 109914 h 305176"/>
              <a:gd name="connsiteX63" fmla="*/ 0 w 334963"/>
              <a:gd name="connsiteY63" fmla="*/ 104975 h 305176"/>
              <a:gd name="connsiteX64" fmla="*/ 5340 w 334963"/>
              <a:gd name="connsiteY64" fmla="*/ 98801 h 305176"/>
              <a:gd name="connsiteX65" fmla="*/ 164887 w 334963"/>
              <a:gd name="connsiteY65" fmla="*/ 36888 h 305176"/>
              <a:gd name="connsiteX66" fmla="*/ 171451 w 334963"/>
              <a:gd name="connsiteY66" fmla="*/ 43604 h 305176"/>
              <a:gd name="connsiteX67" fmla="*/ 164887 w 334963"/>
              <a:gd name="connsiteY67" fmla="*/ 48977 h 305176"/>
              <a:gd name="connsiteX68" fmla="*/ 115003 w 334963"/>
              <a:gd name="connsiteY68" fmla="*/ 100022 h 305176"/>
              <a:gd name="connsiteX69" fmla="*/ 109752 w 334963"/>
              <a:gd name="connsiteY69" fmla="*/ 106738 h 305176"/>
              <a:gd name="connsiteX70" fmla="*/ 103188 w 334963"/>
              <a:gd name="connsiteY70" fmla="*/ 100022 h 305176"/>
              <a:gd name="connsiteX71" fmla="*/ 164887 w 334963"/>
              <a:gd name="connsiteY71" fmla="*/ 36888 h 305176"/>
              <a:gd name="connsiteX72" fmla="*/ 169069 w 334963"/>
              <a:gd name="connsiteY72" fmla="*/ 9901 h 305176"/>
              <a:gd name="connsiteX73" fmla="*/ 258763 w 334963"/>
              <a:gd name="connsiteY73" fmla="*/ 99286 h 305176"/>
              <a:gd name="connsiteX74" fmla="*/ 240297 w 334963"/>
              <a:gd name="connsiteY74" fmla="*/ 154495 h 305176"/>
              <a:gd name="connsiteX75" fmla="*/ 221830 w 334963"/>
              <a:gd name="connsiteY75" fmla="*/ 208389 h 305176"/>
              <a:gd name="connsiteX76" fmla="*/ 217873 w 334963"/>
              <a:gd name="connsiteY76" fmla="*/ 214962 h 305176"/>
              <a:gd name="connsiteX77" fmla="*/ 211278 w 334963"/>
              <a:gd name="connsiteY77" fmla="*/ 212333 h 305176"/>
              <a:gd name="connsiteX78" fmla="*/ 231064 w 334963"/>
              <a:gd name="connsiteY78" fmla="*/ 147923 h 305176"/>
              <a:gd name="connsiteX79" fmla="*/ 248211 w 334963"/>
              <a:gd name="connsiteY79" fmla="*/ 99286 h 305176"/>
              <a:gd name="connsiteX80" fmla="*/ 169069 w 334963"/>
              <a:gd name="connsiteY80" fmla="*/ 21731 h 305176"/>
              <a:gd name="connsiteX81" fmla="*/ 89927 w 334963"/>
              <a:gd name="connsiteY81" fmla="*/ 99286 h 305176"/>
              <a:gd name="connsiteX82" fmla="*/ 107075 w 334963"/>
              <a:gd name="connsiteY82" fmla="*/ 146608 h 305176"/>
              <a:gd name="connsiteX83" fmla="*/ 107075 w 334963"/>
              <a:gd name="connsiteY83" fmla="*/ 147923 h 305176"/>
              <a:gd name="connsiteX84" fmla="*/ 128179 w 334963"/>
              <a:gd name="connsiteY84" fmla="*/ 212333 h 305176"/>
              <a:gd name="connsiteX85" fmla="*/ 122903 w 334963"/>
              <a:gd name="connsiteY85" fmla="*/ 216276 h 305176"/>
              <a:gd name="connsiteX86" fmla="*/ 120265 w 334963"/>
              <a:gd name="connsiteY86" fmla="*/ 214962 h 305176"/>
              <a:gd name="connsiteX87" fmla="*/ 117627 w 334963"/>
              <a:gd name="connsiteY87" fmla="*/ 207075 h 305176"/>
              <a:gd name="connsiteX88" fmla="*/ 97842 w 334963"/>
              <a:gd name="connsiteY88" fmla="*/ 154495 h 305176"/>
              <a:gd name="connsiteX89" fmla="*/ 79375 w 334963"/>
              <a:gd name="connsiteY89" fmla="*/ 99286 h 305176"/>
              <a:gd name="connsiteX90" fmla="*/ 169069 w 334963"/>
              <a:gd name="connsiteY90" fmla="*/ 9901 h 305176"/>
              <a:gd name="connsiteX91" fmla="*/ 39107 w 334963"/>
              <a:gd name="connsiteY91" fmla="*/ 1482 h 305176"/>
              <a:gd name="connsiteX92" fmla="*/ 79917 w 334963"/>
              <a:gd name="connsiteY92" fmla="*/ 31115 h 305176"/>
              <a:gd name="connsiteX93" fmla="*/ 81234 w 334963"/>
              <a:gd name="connsiteY93" fmla="*/ 40544 h 305176"/>
              <a:gd name="connsiteX94" fmla="*/ 75968 w 334963"/>
              <a:gd name="connsiteY94" fmla="*/ 43238 h 305176"/>
              <a:gd name="connsiteX95" fmla="*/ 72019 w 334963"/>
              <a:gd name="connsiteY95" fmla="*/ 41891 h 305176"/>
              <a:gd name="connsiteX96" fmla="*/ 32525 w 334963"/>
              <a:gd name="connsiteY96" fmla="*/ 10911 h 305176"/>
              <a:gd name="connsiteX97" fmla="*/ 31208 w 334963"/>
              <a:gd name="connsiteY97" fmla="*/ 2829 h 305176"/>
              <a:gd name="connsiteX98" fmla="*/ 39107 w 334963"/>
              <a:gd name="connsiteY98" fmla="*/ 1482 h 305176"/>
              <a:gd name="connsiteX99" fmla="*/ 299086 w 334963"/>
              <a:gd name="connsiteY99" fmla="*/ 1451 h 305176"/>
              <a:gd name="connsiteX100" fmla="*/ 306944 w 334963"/>
              <a:gd name="connsiteY100" fmla="*/ 2782 h 305176"/>
              <a:gd name="connsiteX101" fmla="*/ 305634 w 334963"/>
              <a:gd name="connsiteY101" fmla="*/ 10771 h 305176"/>
              <a:gd name="connsiteX102" fmla="*/ 267653 w 334963"/>
              <a:gd name="connsiteY102" fmla="*/ 38732 h 305176"/>
              <a:gd name="connsiteX103" fmla="*/ 265033 w 334963"/>
              <a:gd name="connsiteY103" fmla="*/ 40063 h 305176"/>
              <a:gd name="connsiteX104" fmla="*/ 259795 w 334963"/>
              <a:gd name="connsiteY104" fmla="*/ 37400 h 305176"/>
              <a:gd name="connsiteX105" fmla="*/ 261104 w 334963"/>
              <a:gd name="connsiteY105" fmla="*/ 29411 h 30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63" h="305176">
                <a:moveTo>
                  <a:pt x="138332" y="262313"/>
                </a:moveTo>
                <a:cubicBezTo>
                  <a:pt x="140960" y="262313"/>
                  <a:pt x="143587" y="264992"/>
                  <a:pt x="143587" y="267671"/>
                </a:cubicBezTo>
                <a:cubicBezTo>
                  <a:pt x="143587" y="267671"/>
                  <a:pt x="143587" y="267671"/>
                  <a:pt x="143587" y="279726"/>
                </a:cubicBezTo>
                <a:cubicBezTo>
                  <a:pt x="143587" y="279726"/>
                  <a:pt x="143587" y="279726"/>
                  <a:pt x="169863" y="291781"/>
                </a:cubicBezTo>
                <a:cubicBezTo>
                  <a:pt x="169863" y="291781"/>
                  <a:pt x="169863" y="291781"/>
                  <a:pt x="196139" y="279726"/>
                </a:cubicBezTo>
                <a:cubicBezTo>
                  <a:pt x="196139" y="279726"/>
                  <a:pt x="196139" y="279726"/>
                  <a:pt x="196139" y="267671"/>
                </a:cubicBezTo>
                <a:cubicBezTo>
                  <a:pt x="196139" y="264992"/>
                  <a:pt x="198767" y="262313"/>
                  <a:pt x="201394" y="262313"/>
                </a:cubicBezTo>
                <a:cubicBezTo>
                  <a:pt x="205336" y="262313"/>
                  <a:pt x="207963" y="264992"/>
                  <a:pt x="207963" y="267671"/>
                </a:cubicBezTo>
                <a:cubicBezTo>
                  <a:pt x="207963" y="267671"/>
                  <a:pt x="207963" y="267671"/>
                  <a:pt x="207963" y="283745"/>
                </a:cubicBezTo>
                <a:cubicBezTo>
                  <a:pt x="207963" y="285084"/>
                  <a:pt x="206649" y="287763"/>
                  <a:pt x="204022" y="289102"/>
                </a:cubicBezTo>
                <a:cubicBezTo>
                  <a:pt x="204022" y="289102"/>
                  <a:pt x="204022" y="289102"/>
                  <a:pt x="172491" y="303837"/>
                </a:cubicBezTo>
                <a:cubicBezTo>
                  <a:pt x="171177" y="303837"/>
                  <a:pt x="171177" y="305176"/>
                  <a:pt x="169863" y="305176"/>
                </a:cubicBezTo>
                <a:cubicBezTo>
                  <a:pt x="168549" y="305176"/>
                  <a:pt x="168549" y="303837"/>
                  <a:pt x="167236" y="303837"/>
                </a:cubicBezTo>
                <a:cubicBezTo>
                  <a:pt x="167236" y="303837"/>
                  <a:pt x="167236" y="303837"/>
                  <a:pt x="135705" y="289102"/>
                </a:cubicBezTo>
                <a:cubicBezTo>
                  <a:pt x="133077" y="287763"/>
                  <a:pt x="131763" y="286423"/>
                  <a:pt x="131763" y="283745"/>
                </a:cubicBezTo>
                <a:cubicBezTo>
                  <a:pt x="131763" y="283745"/>
                  <a:pt x="131763" y="283745"/>
                  <a:pt x="131763" y="267671"/>
                </a:cubicBezTo>
                <a:cubicBezTo>
                  <a:pt x="131763" y="264992"/>
                  <a:pt x="134391" y="262313"/>
                  <a:pt x="138332" y="262313"/>
                </a:cubicBezTo>
                <a:close/>
                <a:moveTo>
                  <a:pt x="128043" y="230563"/>
                </a:moveTo>
                <a:cubicBezTo>
                  <a:pt x="126728" y="230563"/>
                  <a:pt x="125413" y="231952"/>
                  <a:pt x="125413" y="233341"/>
                </a:cubicBezTo>
                <a:cubicBezTo>
                  <a:pt x="125413" y="233341"/>
                  <a:pt x="125413" y="233341"/>
                  <a:pt x="125413" y="238898"/>
                </a:cubicBezTo>
                <a:cubicBezTo>
                  <a:pt x="125413" y="240287"/>
                  <a:pt x="126728" y="241676"/>
                  <a:pt x="128043" y="241676"/>
                </a:cubicBezTo>
                <a:cubicBezTo>
                  <a:pt x="128043" y="241676"/>
                  <a:pt x="128043" y="241676"/>
                  <a:pt x="206922" y="241676"/>
                </a:cubicBezTo>
                <a:cubicBezTo>
                  <a:pt x="208237" y="241676"/>
                  <a:pt x="209551" y="240287"/>
                  <a:pt x="209551" y="238898"/>
                </a:cubicBezTo>
                <a:cubicBezTo>
                  <a:pt x="209551" y="238898"/>
                  <a:pt x="209551" y="238898"/>
                  <a:pt x="209551" y="233341"/>
                </a:cubicBezTo>
                <a:cubicBezTo>
                  <a:pt x="209551" y="231952"/>
                  <a:pt x="208237" y="230563"/>
                  <a:pt x="206922" y="230563"/>
                </a:cubicBezTo>
                <a:cubicBezTo>
                  <a:pt x="206922" y="230563"/>
                  <a:pt x="206922" y="230563"/>
                  <a:pt x="128043" y="230563"/>
                </a:cubicBezTo>
                <a:close/>
                <a:moveTo>
                  <a:pt x="128781" y="219451"/>
                </a:moveTo>
                <a:cubicBezTo>
                  <a:pt x="128781" y="219451"/>
                  <a:pt x="128781" y="219451"/>
                  <a:pt x="207769" y="219451"/>
                </a:cubicBezTo>
                <a:cubicBezTo>
                  <a:pt x="215668" y="219451"/>
                  <a:pt x="222250" y="225862"/>
                  <a:pt x="222250" y="233556"/>
                </a:cubicBezTo>
                <a:cubicBezTo>
                  <a:pt x="222250" y="233556"/>
                  <a:pt x="222250" y="233556"/>
                  <a:pt x="222250" y="238684"/>
                </a:cubicBezTo>
                <a:cubicBezTo>
                  <a:pt x="222250" y="246378"/>
                  <a:pt x="215668" y="252789"/>
                  <a:pt x="207769" y="252789"/>
                </a:cubicBezTo>
                <a:cubicBezTo>
                  <a:pt x="207769" y="252789"/>
                  <a:pt x="207769" y="252789"/>
                  <a:pt x="128781" y="252789"/>
                </a:cubicBezTo>
                <a:cubicBezTo>
                  <a:pt x="120883" y="252789"/>
                  <a:pt x="114300" y="246378"/>
                  <a:pt x="114300" y="238684"/>
                </a:cubicBezTo>
                <a:cubicBezTo>
                  <a:pt x="114300" y="238684"/>
                  <a:pt x="114300" y="238684"/>
                  <a:pt x="114300" y="233556"/>
                </a:cubicBezTo>
                <a:cubicBezTo>
                  <a:pt x="114300" y="225862"/>
                  <a:pt x="120883" y="219451"/>
                  <a:pt x="128781" y="219451"/>
                </a:cubicBezTo>
                <a:close/>
                <a:moveTo>
                  <a:pt x="266120" y="168353"/>
                </a:moveTo>
                <a:cubicBezTo>
                  <a:pt x="266120" y="168353"/>
                  <a:pt x="266120" y="168353"/>
                  <a:pt x="305614" y="198019"/>
                </a:cubicBezTo>
                <a:cubicBezTo>
                  <a:pt x="308247" y="199309"/>
                  <a:pt x="309563" y="203179"/>
                  <a:pt x="306930" y="205758"/>
                </a:cubicBezTo>
                <a:cubicBezTo>
                  <a:pt x="305614" y="207048"/>
                  <a:pt x="304297" y="208338"/>
                  <a:pt x="301664" y="208338"/>
                </a:cubicBezTo>
                <a:cubicBezTo>
                  <a:pt x="301664" y="208338"/>
                  <a:pt x="300348" y="208338"/>
                  <a:pt x="299032" y="207048"/>
                </a:cubicBezTo>
                <a:cubicBezTo>
                  <a:pt x="299032" y="207048"/>
                  <a:pt x="299032" y="207048"/>
                  <a:pt x="259538" y="178672"/>
                </a:cubicBezTo>
                <a:cubicBezTo>
                  <a:pt x="256905" y="176092"/>
                  <a:pt x="255588" y="172222"/>
                  <a:pt x="258221" y="169643"/>
                </a:cubicBezTo>
                <a:cubicBezTo>
                  <a:pt x="259538" y="167063"/>
                  <a:pt x="263487" y="167063"/>
                  <a:pt x="266120" y="168353"/>
                </a:cubicBezTo>
                <a:close/>
                <a:moveTo>
                  <a:pt x="75093" y="166503"/>
                </a:moveTo>
                <a:cubicBezTo>
                  <a:pt x="77751" y="163888"/>
                  <a:pt x="81738" y="165195"/>
                  <a:pt x="83067" y="167810"/>
                </a:cubicBezTo>
                <a:cubicBezTo>
                  <a:pt x="85725" y="170425"/>
                  <a:pt x="84396" y="174347"/>
                  <a:pt x="81738" y="175654"/>
                </a:cubicBezTo>
                <a:cubicBezTo>
                  <a:pt x="81738" y="175654"/>
                  <a:pt x="81738" y="175654"/>
                  <a:pt x="39208" y="207031"/>
                </a:cubicBezTo>
                <a:cubicBezTo>
                  <a:pt x="37879" y="208338"/>
                  <a:pt x="36550" y="208338"/>
                  <a:pt x="35221" y="208338"/>
                </a:cubicBezTo>
                <a:cubicBezTo>
                  <a:pt x="33892" y="208338"/>
                  <a:pt x="31233" y="207031"/>
                  <a:pt x="31233" y="205723"/>
                </a:cubicBezTo>
                <a:cubicBezTo>
                  <a:pt x="28575" y="203109"/>
                  <a:pt x="29904" y="199187"/>
                  <a:pt x="32562" y="197879"/>
                </a:cubicBezTo>
                <a:cubicBezTo>
                  <a:pt x="32562" y="197879"/>
                  <a:pt x="32562" y="197879"/>
                  <a:pt x="75093" y="166503"/>
                </a:cubicBezTo>
                <a:close/>
                <a:moveTo>
                  <a:pt x="284569" y="98801"/>
                </a:moveTo>
                <a:cubicBezTo>
                  <a:pt x="284569" y="98801"/>
                  <a:pt x="284569" y="98801"/>
                  <a:pt x="329795" y="98801"/>
                </a:cubicBezTo>
                <a:cubicBezTo>
                  <a:pt x="332379" y="98801"/>
                  <a:pt x="334963" y="101271"/>
                  <a:pt x="334963" y="104975"/>
                </a:cubicBezTo>
                <a:cubicBezTo>
                  <a:pt x="334963" y="107444"/>
                  <a:pt x="332379" y="109914"/>
                  <a:pt x="329795" y="109914"/>
                </a:cubicBezTo>
                <a:cubicBezTo>
                  <a:pt x="329795" y="109914"/>
                  <a:pt x="329795" y="109914"/>
                  <a:pt x="284569" y="109914"/>
                </a:cubicBezTo>
                <a:cubicBezTo>
                  <a:pt x="281985" y="109914"/>
                  <a:pt x="279400" y="107444"/>
                  <a:pt x="279400" y="104975"/>
                </a:cubicBezTo>
                <a:cubicBezTo>
                  <a:pt x="279400" y="101271"/>
                  <a:pt x="281985" y="98801"/>
                  <a:pt x="284569" y="98801"/>
                </a:cubicBezTo>
                <a:close/>
                <a:moveTo>
                  <a:pt x="5340" y="98801"/>
                </a:moveTo>
                <a:cubicBezTo>
                  <a:pt x="5340" y="98801"/>
                  <a:pt x="5340" y="98801"/>
                  <a:pt x="53398" y="98801"/>
                </a:cubicBezTo>
                <a:cubicBezTo>
                  <a:pt x="56068" y="98801"/>
                  <a:pt x="58738" y="101271"/>
                  <a:pt x="58738" y="104975"/>
                </a:cubicBezTo>
                <a:cubicBezTo>
                  <a:pt x="58738" y="107444"/>
                  <a:pt x="56068" y="109914"/>
                  <a:pt x="53398" y="109914"/>
                </a:cubicBezTo>
                <a:cubicBezTo>
                  <a:pt x="53398" y="109914"/>
                  <a:pt x="53398" y="109914"/>
                  <a:pt x="5340" y="109914"/>
                </a:cubicBezTo>
                <a:cubicBezTo>
                  <a:pt x="2670" y="109914"/>
                  <a:pt x="0" y="107444"/>
                  <a:pt x="0" y="104975"/>
                </a:cubicBezTo>
                <a:cubicBezTo>
                  <a:pt x="0" y="101271"/>
                  <a:pt x="2670" y="98801"/>
                  <a:pt x="5340" y="98801"/>
                </a:cubicBezTo>
                <a:close/>
                <a:moveTo>
                  <a:pt x="164887" y="36888"/>
                </a:moveTo>
                <a:cubicBezTo>
                  <a:pt x="168826" y="36888"/>
                  <a:pt x="171451" y="40918"/>
                  <a:pt x="171451" y="43604"/>
                </a:cubicBezTo>
                <a:cubicBezTo>
                  <a:pt x="171451" y="46291"/>
                  <a:pt x="168826" y="48977"/>
                  <a:pt x="164887" y="48977"/>
                </a:cubicBezTo>
                <a:cubicBezTo>
                  <a:pt x="137320" y="48977"/>
                  <a:pt x="115003" y="71813"/>
                  <a:pt x="115003" y="100022"/>
                </a:cubicBezTo>
                <a:cubicBezTo>
                  <a:pt x="115003" y="104051"/>
                  <a:pt x="112377" y="106738"/>
                  <a:pt x="109752" y="106738"/>
                </a:cubicBezTo>
                <a:cubicBezTo>
                  <a:pt x="105814" y="106738"/>
                  <a:pt x="103188" y="104051"/>
                  <a:pt x="103188" y="100022"/>
                </a:cubicBezTo>
                <a:cubicBezTo>
                  <a:pt x="103188" y="65097"/>
                  <a:pt x="130756" y="36888"/>
                  <a:pt x="164887" y="36888"/>
                </a:cubicBezTo>
                <a:close/>
                <a:moveTo>
                  <a:pt x="169069" y="9901"/>
                </a:moveTo>
                <a:cubicBezTo>
                  <a:pt x="219192" y="9901"/>
                  <a:pt x="258763" y="50650"/>
                  <a:pt x="258763" y="99286"/>
                </a:cubicBezTo>
                <a:cubicBezTo>
                  <a:pt x="258763" y="120318"/>
                  <a:pt x="253487" y="138721"/>
                  <a:pt x="240297" y="154495"/>
                </a:cubicBezTo>
                <a:cubicBezTo>
                  <a:pt x="215235" y="189986"/>
                  <a:pt x="221830" y="207075"/>
                  <a:pt x="221830" y="208389"/>
                </a:cubicBezTo>
                <a:cubicBezTo>
                  <a:pt x="223149" y="211018"/>
                  <a:pt x="221830" y="213647"/>
                  <a:pt x="217873" y="214962"/>
                </a:cubicBezTo>
                <a:cubicBezTo>
                  <a:pt x="215235" y="216276"/>
                  <a:pt x="212597" y="214962"/>
                  <a:pt x="211278" y="212333"/>
                </a:cubicBezTo>
                <a:cubicBezTo>
                  <a:pt x="209959" y="211018"/>
                  <a:pt x="200726" y="188672"/>
                  <a:pt x="231064" y="147923"/>
                </a:cubicBezTo>
                <a:cubicBezTo>
                  <a:pt x="241616" y="133463"/>
                  <a:pt x="248211" y="117689"/>
                  <a:pt x="248211" y="99286"/>
                </a:cubicBezTo>
                <a:cubicBezTo>
                  <a:pt x="248211" y="55908"/>
                  <a:pt x="212597" y="21731"/>
                  <a:pt x="169069" y="21731"/>
                </a:cubicBezTo>
                <a:cubicBezTo>
                  <a:pt x="125541" y="21731"/>
                  <a:pt x="89927" y="55908"/>
                  <a:pt x="89927" y="99286"/>
                </a:cubicBezTo>
                <a:cubicBezTo>
                  <a:pt x="89927" y="116375"/>
                  <a:pt x="96523" y="133463"/>
                  <a:pt x="107075" y="146608"/>
                </a:cubicBezTo>
                <a:cubicBezTo>
                  <a:pt x="107075" y="147923"/>
                  <a:pt x="107075" y="147923"/>
                  <a:pt x="107075" y="147923"/>
                </a:cubicBezTo>
                <a:cubicBezTo>
                  <a:pt x="137413" y="189986"/>
                  <a:pt x="129498" y="211018"/>
                  <a:pt x="128179" y="212333"/>
                </a:cubicBezTo>
                <a:cubicBezTo>
                  <a:pt x="126860" y="214962"/>
                  <a:pt x="124222" y="216276"/>
                  <a:pt x="122903" y="216276"/>
                </a:cubicBezTo>
                <a:cubicBezTo>
                  <a:pt x="121584" y="216276"/>
                  <a:pt x="120265" y="216276"/>
                  <a:pt x="120265" y="214962"/>
                </a:cubicBezTo>
                <a:cubicBezTo>
                  <a:pt x="117627" y="213647"/>
                  <a:pt x="116308" y="211018"/>
                  <a:pt x="117627" y="207075"/>
                </a:cubicBezTo>
                <a:cubicBezTo>
                  <a:pt x="117627" y="207075"/>
                  <a:pt x="124222" y="191301"/>
                  <a:pt x="97842" y="154495"/>
                </a:cubicBezTo>
                <a:cubicBezTo>
                  <a:pt x="84651" y="138721"/>
                  <a:pt x="79375" y="120318"/>
                  <a:pt x="79375" y="99286"/>
                </a:cubicBezTo>
                <a:cubicBezTo>
                  <a:pt x="79375" y="50650"/>
                  <a:pt x="118946" y="9901"/>
                  <a:pt x="169069" y="9901"/>
                </a:cubicBezTo>
                <a:close/>
                <a:moveTo>
                  <a:pt x="39107" y="1482"/>
                </a:moveTo>
                <a:cubicBezTo>
                  <a:pt x="39107" y="1482"/>
                  <a:pt x="39107" y="1482"/>
                  <a:pt x="79917" y="31115"/>
                </a:cubicBezTo>
                <a:cubicBezTo>
                  <a:pt x="82550" y="33809"/>
                  <a:pt x="82550" y="37850"/>
                  <a:pt x="81234" y="40544"/>
                </a:cubicBezTo>
                <a:cubicBezTo>
                  <a:pt x="79917" y="41891"/>
                  <a:pt x="78601" y="43238"/>
                  <a:pt x="75968" y="43238"/>
                </a:cubicBezTo>
                <a:cubicBezTo>
                  <a:pt x="74651" y="43238"/>
                  <a:pt x="73335" y="41891"/>
                  <a:pt x="72019" y="41891"/>
                </a:cubicBezTo>
                <a:lnTo>
                  <a:pt x="32525" y="10911"/>
                </a:lnTo>
                <a:cubicBezTo>
                  <a:pt x="29892" y="8217"/>
                  <a:pt x="28575" y="5523"/>
                  <a:pt x="31208" y="2829"/>
                </a:cubicBezTo>
                <a:cubicBezTo>
                  <a:pt x="32525" y="135"/>
                  <a:pt x="36474" y="-1212"/>
                  <a:pt x="39107" y="1482"/>
                </a:cubicBezTo>
                <a:close/>
                <a:moveTo>
                  <a:pt x="299086" y="1451"/>
                </a:moveTo>
                <a:cubicBezTo>
                  <a:pt x="301705" y="-1212"/>
                  <a:pt x="305634" y="119"/>
                  <a:pt x="306944" y="2782"/>
                </a:cubicBezTo>
                <a:cubicBezTo>
                  <a:pt x="309563" y="5445"/>
                  <a:pt x="308254" y="8108"/>
                  <a:pt x="305634" y="10771"/>
                </a:cubicBezTo>
                <a:cubicBezTo>
                  <a:pt x="305634" y="10771"/>
                  <a:pt x="305634" y="10771"/>
                  <a:pt x="267653" y="38732"/>
                </a:cubicBezTo>
                <a:cubicBezTo>
                  <a:pt x="266343" y="40063"/>
                  <a:pt x="265033" y="40063"/>
                  <a:pt x="265033" y="40063"/>
                </a:cubicBezTo>
                <a:cubicBezTo>
                  <a:pt x="262414" y="40063"/>
                  <a:pt x="261104" y="38732"/>
                  <a:pt x="259795" y="37400"/>
                </a:cubicBezTo>
                <a:cubicBezTo>
                  <a:pt x="257175" y="34737"/>
                  <a:pt x="258485" y="30743"/>
                  <a:pt x="261104" y="294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03200" dist="63500" dir="5400000" algn="t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腾祥铁山楷书繁" panose="01010104010101010101" pitchFamily="2" charset="-122"/>
              <a:ea typeface="腾祥铁山楷书繁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PP_MARK_KEY" val="d657a4b3-aad2-47ac-8be0-96a9f6be6226"/>
  <p:tag name="COMMONDATA" val="eyJoZGlkIjoiYTBkOWM2NmI5MTMxNWRlMjRhOGY1N2E0NjA0MDJhNWI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918</Words>
  <Application>WPS 演示</Application>
  <PresentationFormat>宽屏</PresentationFormat>
  <Paragraphs>138</Paragraphs>
  <Slides>24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TypeLand 康熙字典體</vt:lpstr>
      <vt:lpstr>MingLiU-ExtB</vt:lpstr>
      <vt:lpstr>腾祥铁山楷书繁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拾光密语</cp:lastModifiedBy>
  <cp:revision>4</cp:revision>
  <dcterms:created xsi:type="dcterms:W3CDTF">2019-06-19T07:41:00Z</dcterms:created>
  <dcterms:modified xsi:type="dcterms:W3CDTF">2023-06-09T08:30:41Z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FF9AE9D5CC494F478DB24D285F66C1FC_13</vt:lpwstr>
  </property>
</Properties>
</file>

<file path=docProps/thumbnail.jpeg>
</file>